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sldIdLst>
    <p:sldId id="256"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302" r:id="rId19"/>
    <p:sldId id="275" r:id="rId20"/>
    <p:sldId id="277" r:id="rId21"/>
    <p:sldId id="276"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67A"/>
    <a:srgbClr val="529C33"/>
    <a:srgbClr val="235697"/>
    <a:srgbClr val="8FDA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04"/>
    <p:restoredTop sz="94652"/>
  </p:normalViewPr>
  <p:slideViewPr>
    <p:cSldViewPr snapToGrid="0" snapToObjects="1">
      <p:cViewPr varScale="1">
        <p:scale>
          <a:sx n="113" d="100"/>
          <a:sy n="113" d="100"/>
        </p:scale>
        <p:origin x="200" y="2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solidFill>
                  <a:schemeClr val="accent6"/>
                </a:solidFill>
                <a:latin typeface="Arial" charset="0"/>
                <a:ea typeface="Arial" charset="0"/>
                <a:cs typeface="Arial" charset="0"/>
              </a:defRPr>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solidFill>
                  <a:schemeClr val="accent6">
                    <a:lumMod val="75000"/>
                  </a:schemeClr>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8480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3">
            <a:extLst>
              <a:ext uri="{FF2B5EF4-FFF2-40B4-BE49-F238E27FC236}">
                <a16:creationId xmlns:a16="http://schemas.microsoft.com/office/drawing/2014/main" id="{719D2878-7D2B-5947-A0DD-48590CE35F3C}"/>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9" name="Footer Placeholder 4">
            <a:extLst>
              <a:ext uri="{FF2B5EF4-FFF2-40B4-BE49-F238E27FC236}">
                <a16:creationId xmlns:a16="http://schemas.microsoft.com/office/drawing/2014/main" id="{0DBD972E-87C2-194D-9DB5-15D0A7221B72}"/>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0" name="Slide Number Placeholder 5">
            <a:extLst>
              <a:ext uri="{FF2B5EF4-FFF2-40B4-BE49-F238E27FC236}">
                <a16:creationId xmlns:a16="http://schemas.microsoft.com/office/drawing/2014/main" id="{DBFB0DFF-34C5-E44E-8AB5-B2C92DA65B90}"/>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250140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AD95D10E-05D5-7243-AA03-8F83F20EDD4E}"/>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8" name="Footer Placeholder 4">
            <a:extLst>
              <a:ext uri="{FF2B5EF4-FFF2-40B4-BE49-F238E27FC236}">
                <a16:creationId xmlns:a16="http://schemas.microsoft.com/office/drawing/2014/main" id="{CA0065A9-4A12-5846-935D-2D0A407BF092}"/>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A8A12736-E4C7-0B42-BFBF-327D768FB838}"/>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492424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E80415C6-2B9D-2444-B1C6-B376D2925578}"/>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8" name="Footer Placeholder 4">
            <a:extLst>
              <a:ext uri="{FF2B5EF4-FFF2-40B4-BE49-F238E27FC236}">
                <a16:creationId xmlns:a16="http://schemas.microsoft.com/office/drawing/2014/main" id="{061150D8-218E-EE48-9525-0C3ABC545CE3}"/>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96E7A44B-4248-404A-87A2-8BA2447B450C}"/>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565271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BF042-7B1F-B94F-BF5F-904CA388B330}"/>
              </a:ext>
            </a:extLst>
          </p:cNvPr>
          <p:cNvSpPr>
            <a:spLocks noGrp="1"/>
          </p:cNvSpPr>
          <p:nvPr>
            <p:ph type="ctrTitle"/>
          </p:nvPr>
        </p:nvSpPr>
        <p:spPr>
          <a:xfrm>
            <a:off x="1143000" y="1122363"/>
            <a:ext cx="6858000" cy="2387600"/>
          </a:xfrm>
          <a:prstGeom prst="rect">
            <a:avLst/>
          </a:prstGeom>
        </p:spPr>
        <p:txBody>
          <a:bodyPr anchor="b"/>
          <a:lstStyle>
            <a:lvl1pPr algn="ctr">
              <a:defRPr sz="6000" b="1">
                <a:solidFill>
                  <a:srgbClr val="1D467A"/>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6B90066E-0A59-2B4D-AD24-11484857A3F2}"/>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2400">
                <a:solidFill>
                  <a:srgbClr val="1D467A"/>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0CD09FA4-2137-534D-BA06-8AEBBCCE0C57}"/>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5" name="Footer Placeholder 4">
            <a:extLst>
              <a:ext uri="{FF2B5EF4-FFF2-40B4-BE49-F238E27FC236}">
                <a16:creationId xmlns:a16="http://schemas.microsoft.com/office/drawing/2014/main" id="{78C51A2A-2AAA-1749-BB07-28C972E5291B}"/>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C949302-8E98-824A-8DD1-BC447609F278}"/>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4758715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65DF0DE-736C-9247-9806-6A7997AFF757}"/>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5" name="Footer Placeholder 4">
            <a:extLst>
              <a:ext uri="{FF2B5EF4-FFF2-40B4-BE49-F238E27FC236}">
                <a16:creationId xmlns:a16="http://schemas.microsoft.com/office/drawing/2014/main" id="{986DF7EF-EEEC-1A45-A02F-FCEFE5897842}"/>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C63BFF8-8582-9049-8CE1-7543FDD7A033}"/>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
        <p:nvSpPr>
          <p:cNvPr id="7" name="Title 1">
            <a:extLst>
              <a:ext uri="{FF2B5EF4-FFF2-40B4-BE49-F238E27FC236}">
                <a16:creationId xmlns:a16="http://schemas.microsoft.com/office/drawing/2014/main" id="{2D802CA5-2CCB-B548-B59D-9D1C695F8AC0}"/>
              </a:ext>
            </a:extLst>
          </p:cNvPr>
          <p:cNvSpPr>
            <a:spLocks noGrp="1"/>
          </p:cNvSpPr>
          <p:nvPr>
            <p:ph type="ctrTitle"/>
          </p:nvPr>
        </p:nvSpPr>
        <p:spPr>
          <a:xfrm>
            <a:off x="1143000" y="0"/>
            <a:ext cx="6858000" cy="1277957"/>
          </a:xfrm>
          <a:prstGeom prst="rect">
            <a:avLst/>
          </a:prstGeom>
        </p:spPr>
        <p:txBody>
          <a:bodyPr/>
          <a:lstStyle/>
          <a:p>
            <a:r>
              <a:rPr lang="en-US" dirty="0"/>
              <a:t>Training Overview</a:t>
            </a:r>
          </a:p>
        </p:txBody>
      </p:sp>
    </p:spTree>
    <p:extLst>
      <p:ext uri="{BB962C8B-B14F-4D97-AF65-F5344CB8AC3E}">
        <p14:creationId xmlns:p14="http://schemas.microsoft.com/office/powerpoint/2010/main" val="2917088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635A6-E036-8E44-BF9F-85201127DC7F}"/>
              </a:ext>
            </a:extLst>
          </p:cNvPr>
          <p:cNvSpPr>
            <a:spLocks noGrp="1"/>
          </p:cNvSpPr>
          <p:nvPr>
            <p:ph type="title"/>
          </p:nvPr>
        </p:nvSpPr>
        <p:spPr>
          <a:xfrm>
            <a:off x="623888" y="1709738"/>
            <a:ext cx="78867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A7F305-D482-3F49-BE28-4CD07D2A91DC}"/>
              </a:ext>
            </a:extLst>
          </p:cNvPr>
          <p:cNvSpPr>
            <a:spLocks noGrp="1"/>
          </p:cNvSpPr>
          <p:nvPr>
            <p:ph type="body" idx="1"/>
          </p:nvPr>
        </p:nvSpPr>
        <p:spPr>
          <a:xfrm>
            <a:off x="623888" y="4589463"/>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62100BB-0B36-CF49-858D-2BAD57CA5660}"/>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5" name="Footer Placeholder 4">
            <a:extLst>
              <a:ext uri="{FF2B5EF4-FFF2-40B4-BE49-F238E27FC236}">
                <a16:creationId xmlns:a16="http://schemas.microsoft.com/office/drawing/2014/main" id="{1A0754A8-21B1-7641-8A00-70AC80BEFED9}"/>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55C0532-EEF3-3649-A585-655A0796D092}"/>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4131277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0D22-5ACB-624B-A78D-D550FBFC4912}"/>
              </a:ext>
            </a:extLst>
          </p:cNvPr>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ED1CD438-997B-F845-922F-2946D2CA1311}"/>
              </a:ext>
            </a:extLst>
          </p:cNvPr>
          <p:cNvSpPr>
            <a:spLocks noGrp="1"/>
          </p:cNvSpPr>
          <p:nvPr>
            <p:ph sz="half" idx="1"/>
          </p:nvPr>
        </p:nvSpPr>
        <p:spPr>
          <a:xfrm>
            <a:off x="62865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0E1E49-A84C-A343-A915-11A323E8D5B6}"/>
              </a:ext>
            </a:extLst>
          </p:cNvPr>
          <p:cNvSpPr>
            <a:spLocks noGrp="1"/>
          </p:cNvSpPr>
          <p:nvPr>
            <p:ph sz="half" idx="2"/>
          </p:nvPr>
        </p:nvSpPr>
        <p:spPr>
          <a:xfrm>
            <a:off x="4648200" y="1825625"/>
            <a:ext cx="386715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C43F98-AE77-A544-A640-E4A73CB0171D}"/>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6" name="Footer Placeholder 5">
            <a:extLst>
              <a:ext uri="{FF2B5EF4-FFF2-40B4-BE49-F238E27FC236}">
                <a16:creationId xmlns:a16="http://schemas.microsoft.com/office/drawing/2014/main" id="{6D2FCEC9-C64F-7846-81C4-CF92454810C3}"/>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317430A-854A-A645-A048-6B05E61082A9}"/>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36969137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84705-4215-624A-B00A-8D7FF67FB479}"/>
              </a:ext>
            </a:extLst>
          </p:cNvPr>
          <p:cNvSpPr>
            <a:spLocks noGrp="1"/>
          </p:cNvSpPr>
          <p:nvPr>
            <p:ph type="title"/>
          </p:nvPr>
        </p:nvSpPr>
        <p:spPr>
          <a:xfrm>
            <a:off x="630238" y="365125"/>
            <a:ext cx="78867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DC8CAEB-CB93-B543-99BF-FCBA7943D0D2}"/>
              </a:ext>
            </a:extLst>
          </p:cNvPr>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DABA6C1-1EB7-1A44-8086-D77C974D12CB}"/>
              </a:ext>
            </a:extLst>
          </p:cNvPr>
          <p:cNvSpPr>
            <a:spLocks noGrp="1"/>
          </p:cNvSpPr>
          <p:nvPr>
            <p:ph sz="half" idx="2"/>
          </p:nvPr>
        </p:nvSpPr>
        <p:spPr>
          <a:xfrm>
            <a:off x="630238" y="2505075"/>
            <a:ext cx="386873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ED65E2-A4AE-6042-992D-D50878717221}"/>
              </a:ext>
            </a:extLst>
          </p:cNvPr>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A5DF9DF-52AF-A442-84CD-223ABB6DC042}"/>
              </a:ext>
            </a:extLst>
          </p:cNvPr>
          <p:cNvSpPr>
            <a:spLocks noGrp="1"/>
          </p:cNvSpPr>
          <p:nvPr>
            <p:ph sz="quarter" idx="4"/>
          </p:nvPr>
        </p:nvSpPr>
        <p:spPr>
          <a:xfrm>
            <a:off x="4629150" y="2505075"/>
            <a:ext cx="38877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4F40BB1-1A76-3A42-8C1F-B30A6DE5B389}"/>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8" name="Footer Placeholder 7">
            <a:extLst>
              <a:ext uri="{FF2B5EF4-FFF2-40B4-BE49-F238E27FC236}">
                <a16:creationId xmlns:a16="http://schemas.microsoft.com/office/drawing/2014/main" id="{86E21B77-0294-1E45-9289-EE04381841C8}"/>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0753E3EF-F1CD-E74A-94A7-CA4BA5FFBDEB}"/>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16431870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95E8-28E8-D544-97D0-802F5FDD546D}"/>
              </a:ext>
            </a:extLst>
          </p:cNvPr>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3A3AB22-9364-6A4C-8134-2B310EA37496}"/>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4" name="Footer Placeholder 3">
            <a:extLst>
              <a:ext uri="{FF2B5EF4-FFF2-40B4-BE49-F238E27FC236}">
                <a16:creationId xmlns:a16="http://schemas.microsoft.com/office/drawing/2014/main" id="{3FCA2A14-36A4-B14D-AC45-99976854C6E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91132A53-A3BA-3C42-ABDF-4520E18E95DE}"/>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17823253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EFCFB9-C280-224D-A485-3D19BE636417}"/>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3" name="Footer Placeholder 2">
            <a:extLst>
              <a:ext uri="{FF2B5EF4-FFF2-40B4-BE49-F238E27FC236}">
                <a16:creationId xmlns:a16="http://schemas.microsoft.com/office/drawing/2014/main" id="{C28BC116-EA2E-ED44-8FC0-A159F88039A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2CD2409-59BA-2E43-89F1-60D6A147B3A9}"/>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3840937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027928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7F5DF-1D75-7F4C-8A47-1D083AB72A73}"/>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9603E92-827E-8C49-8A94-2E9208968D9F}"/>
              </a:ext>
            </a:extLst>
          </p:cNvPr>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C5F8DD6-1B39-4042-BBC1-42A748E56465}"/>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BF740E1-31DF-AD44-B0D1-A13F3C3753F8}"/>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6" name="Footer Placeholder 5">
            <a:extLst>
              <a:ext uri="{FF2B5EF4-FFF2-40B4-BE49-F238E27FC236}">
                <a16:creationId xmlns:a16="http://schemas.microsoft.com/office/drawing/2014/main" id="{612E110E-37DE-E64D-87FB-F310C70965D8}"/>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300E8DB-8C15-AB42-BF1C-9352121CF521}"/>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21815284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739A3-9DD3-D149-A627-0C5D18C9EA94}"/>
              </a:ext>
            </a:extLst>
          </p:cNvPr>
          <p:cNvSpPr>
            <a:spLocks noGrp="1"/>
          </p:cNvSpPr>
          <p:nvPr>
            <p:ph type="title"/>
          </p:nvPr>
        </p:nvSpPr>
        <p:spPr>
          <a:xfrm>
            <a:off x="630238" y="457200"/>
            <a:ext cx="2949575"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A17731-C512-ED4A-A905-0F5B41023B20}"/>
              </a:ext>
            </a:extLst>
          </p:cNvPr>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4D59B63-9986-BF49-A6F9-8263849B9A81}"/>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C1B56-3578-1D4C-BFC9-655C01619CF0}"/>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6" name="Footer Placeholder 5">
            <a:extLst>
              <a:ext uri="{FF2B5EF4-FFF2-40B4-BE49-F238E27FC236}">
                <a16:creationId xmlns:a16="http://schemas.microsoft.com/office/drawing/2014/main" id="{BCA20E7F-6EDF-E448-91DA-2F7FDFBCE174}"/>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174FDEA1-B7F4-7641-8D02-2042CDA9EF73}"/>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42483557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F7961-78A6-B24A-86E6-9544315C790E}"/>
              </a:ext>
            </a:extLst>
          </p:cNvPr>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FA299A-5127-F044-9C77-E5D32994E579}"/>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5296FB-4EDA-9444-A4E6-2695B15E1963}"/>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5" name="Footer Placeholder 4">
            <a:extLst>
              <a:ext uri="{FF2B5EF4-FFF2-40B4-BE49-F238E27FC236}">
                <a16:creationId xmlns:a16="http://schemas.microsoft.com/office/drawing/2014/main" id="{FB7DA18E-2DA2-3B4A-BF5B-39D65F826B3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75F58A6-71A3-E84E-949D-CD1B98BB509F}"/>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968743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68E6D6-1B07-9045-9084-FDC548D7DB35}"/>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29D8ECA-903E-374F-AE9F-0370722D4A95}"/>
              </a:ext>
            </a:extLst>
          </p:cNvPr>
          <p:cNvSpPr>
            <a:spLocks noGrp="1"/>
          </p:cNvSpPr>
          <p:nvPr>
            <p:ph type="body" orient="vert" idx="1"/>
          </p:nvPr>
        </p:nvSpPr>
        <p:spPr>
          <a:xfrm>
            <a:off x="628650" y="365125"/>
            <a:ext cx="5762625"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BFA25-DEED-804A-A025-458CE36CAF16}"/>
              </a:ext>
            </a:extLst>
          </p:cNvPr>
          <p:cNvSpPr>
            <a:spLocks noGrp="1"/>
          </p:cNvSpPr>
          <p:nvPr>
            <p:ph type="dt" sz="half" idx="10"/>
          </p:nvPr>
        </p:nvSpPr>
        <p:spPr>
          <a:xfrm>
            <a:off x="628650" y="6356350"/>
            <a:ext cx="2057400" cy="365125"/>
          </a:xfrm>
          <a:prstGeom prst="rect">
            <a:avLst/>
          </a:prstGeom>
        </p:spPr>
        <p:txBody>
          <a:bodyPr/>
          <a:lstStyle/>
          <a:p>
            <a:fld id="{FAD8AD13-E96A-384F-B1BB-A191A0CA38C5}" type="datetimeFigureOut">
              <a:rPr lang="en-US" smtClean="0"/>
              <a:t>11/6/18</a:t>
            </a:fld>
            <a:endParaRPr lang="en-US"/>
          </a:p>
        </p:txBody>
      </p:sp>
      <p:sp>
        <p:nvSpPr>
          <p:cNvPr id="5" name="Footer Placeholder 4">
            <a:extLst>
              <a:ext uri="{FF2B5EF4-FFF2-40B4-BE49-F238E27FC236}">
                <a16:creationId xmlns:a16="http://schemas.microsoft.com/office/drawing/2014/main" id="{3AD4C63A-4EE3-9A42-89C6-534DF507A83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2306F0D-D6EA-9342-997D-843D71EC3EB5}"/>
              </a:ext>
            </a:extLst>
          </p:cNvPr>
          <p:cNvSpPr>
            <a:spLocks noGrp="1"/>
          </p:cNvSpPr>
          <p:nvPr>
            <p:ph type="sldNum" sz="quarter" idx="12"/>
          </p:nvPr>
        </p:nvSpPr>
        <p:spPr>
          <a:xfrm>
            <a:off x="6457950" y="6356350"/>
            <a:ext cx="2057400" cy="365125"/>
          </a:xfrm>
          <a:prstGeom prst="rect">
            <a:avLst/>
          </a:prstGeom>
        </p:spPr>
        <p:txBody>
          <a:bodyPr/>
          <a:lstStyle/>
          <a:p>
            <a:fld id="{A38E59E6-4B5B-9043-8F40-8CC7D641807B}" type="slidenum">
              <a:rPr lang="en-US" smtClean="0"/>
              <a:t>‹#›</a:t>
            </a:fld>
            <a:endParaRPr lang="en-US"/>
          </a:p>
        </p:txBody>
      </p:sp>
    </p:spTree>
    <p:extLst>
      <p:ext uri="{BB962C8B-B14F-4D97-AF65-F5344CB8AC3E}">
        <p14:creationId xmlns:p14="http://schemas.microsoft.com/office/powerpoint/2010/main" val="1188493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5" name="Footer Placeholder 4"/>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6" name="Slide Number Placeholder 5"/>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305318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a:noFill/>
        </p:spPr>
        <p:txBody>
          <a:bodyPr/>
          <a:lstStyle>
            <a:lvl1pPr marL="0" indent="0">
              <a:buNone/>
              <a:defRPr sz="2400">
                <a:solidFill>
                  <a:schemeClr val="accent6">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7" name="Date Placeholder 3">
            <a:extLst>
              <a:ext uri="{FF2B5EF4-FFF2-40B4-BE49-F238E27FC236}">
                <a16:creationId xmlns:a16="http://schemas.microsoft.com/office/drawing/2014/main" id="{AF8D711E-D526-0B44-93B6-20C9BBDE085D}"/>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8" name="Footer Placeholder 4">
            <a:extLst>
              <a:ext uri="{FF2B5EF4-FFF2-40B4-BE49-F238E27FC236}">
                <a16:creationId xmlns:a16="http://schemas.microsoft.com/office/drawing/2014/main" id="{D932155A-9C37-2345-B059-21D628C52F2E}"/>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F00F30C2-A01B-5746-AE0B-85F0C4B5528A}"/>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147260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a:noFill/>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3">
            <a:extLst>
              <a:ext uri="{FF2B5EF4-FFF2-40B4-BE49-F238E27FC236}">
                <a16:creationId xmlns:a16="http://schemas.microsoft.com/office/drawing/2014/main" id="{BE8266A9-D8C6-724E-A19F-D8D9701C8BA9}"/>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9" name="Footer Placeholder 4">
            <a:extLst>
              <a:ext uri="{FF2B5EF4-FFF2-40B4-BE49-F238E27FC236}">
                <a16:creationId xmlns:a16="http://schemas.microsoft.com/office/drawing/2014/main" id="{3D6DA536-3089-674E-8280-62732C4F2F8E}"/>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0" name="Slide Number Placeholder 5">
            <a:extLst>
              <a:ext uri="{FF2B5EF4-FFF2-40B4-BE49-F238E27FC236}">
                <a16:creationId xmlns:a16="http://schemas.microsoft.com/office/drawing/2014/main" id="{C4032D55-247A-1240-906A-14E066893ED7}"/>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901460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3">
            <a:extLst>
              <a:ext uri="{FF2B5EF4-FFF2-40B4-BE49-F238E27FC236}">
                <a16:creationId xmlns:a16="http://schemas.microsoft.com/office/drawing/2014/main" id="{C5747D2E-BCBD-154A-BC84-F14A7C22930E}"/>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11" name="Footer Placeholder 4">
            <a:extLst>
              <a:ext uri="{FF2B5EF4-FFF2-40B4-BE49-F238E27FC236}">
                <a16:creationId xmlns:a16="http://schemas.microsoft.com/office/drawing/2014/main" id="{7E17B7D5-DCE5-8249-B3D4-39BA767F8B8F}"/>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2" name="Slide Number Placeholder 5">
            <a:extLst>
              <a:ext uri="{FF2B5EF4-FFF2-40B4-BE49-F238E27FC236}">
                <a16:creationId xmlns:a16="http://schemas.microsoft.com/office/drawing/2014/main" id="{629BA9A7-46AC-3D4B-BF67-E119C1031ACE}"/>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149901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3">
            <a:extLst>
              <a:ext uri="{FF2B5EF4-FFF2-40B4-BE49-F238E27FC236}">
                <a16:creationId xmlns:a16="http://schemas.microsoft.com/office/drawing/2014/main" id="{8BB109B2-52F6-D64F-895B-7DDEB8F61743}"/>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7" name="Footer Placeholder 4">
            <a:extLst>
              <a:ext uri="{FF2B5EF4-FFF2-40B4-BE49-F238E27FC236}">
                <a16:creationId xmlns:a16="http://schemas.microsoft.com/office/drawing/2014/main" id="{F906AEE0-8CFE-DE47-923D-6A60A31F8431}"/>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8" name="Slide Number Placeholder 5">
            <a:extLst>
              <a:ext uri="{FF2B5EF4-FFF2-40B4-BE49-F238E27FC236}">
                <a16:creationId xmlns:a16="http://schemas.microsoft.com/office/drawing/2014/main" id="{859F9521-D58A-3C41-AF7A-E1765C6CFEB7}"/>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183910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006CFC39-CC74-9D47-9622-18CA52C17BE8}"/>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6" name="Footer Placeholder 4">
            <a:extLst>
              <a:ext uri="{FF2B5EF4-FFF2-40B4-BE49-F238E27FC236}">
                <a16:creationId xmlns:a16="http://schemas.microsoft.com/office/drawing/2014/main" id="{D636376F-441B-7C47-9E3F-2194C39DB26A}"/>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7" name="Slide Number Placeholder 5">
            <a:extLst>
              <a:ext uri="{FF2B5EF4-FFF2-40B4-BE49-F238E27FC236}">
                <a16:creationId xmlns:a16="http://schemas.microsoft.com/office/drawing/2014/main" id="{0CB04E55-49E2-2A45-9CAF-8F420E260539}"/>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548725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Date Placeholder 3">
            <a:extLst>
              <a:ext uri="{FF2B5EF4-FFF2-40B4-BE49-F238E27FC236}">
                <a16:creationId xmlns:a16="http://schemas.microsoft.com/office/drawing/2014/main" id="{1C2C7551-8443-5D40-8569-808EA3ED2846}"/>
              </a:ext>
            </a:extLst>
          </p:cNvPr>
          <p:cNvSpPr>
            <a:spLocks noGrp="1"/>
          </p:cNvSpPr>
          <p:nvPr>
            <p:ph type="dt" sz="half" idx="10"/>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9" name="Footer Placeholder 4">
            <a:extLst>
              <a:ext uri="{FF2B5EF4-FFF2-40B4-BE49-F238E27FC236}">
                <a16:creationId xmlns:a16="http://schemas.microsoft.com/office/drawing/2014/main" id="{65B64C2E-E22E-9341-A394-796A8CC5954C}"/>
              </a:ext>
            </a:extLst>
          </p:cNvPr>
          <p:cNvSpPr>
            <a:spLocks noGrp="1"/>
          </p:cNvSpPr>
          <p:nvPr>
            <p:ph type="ftr" sz="quarter" idx="11"/>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10" name="Slide Number Placeholder 5">
            <a:extLst>
              <a:ext uri="{FF2B5EF4-FFF2-40B4-BE49-F238E27FC236}">
                <a16:creationId xmlns:a16="http://schemas.microsoft.com/office/drawing/2014/main" id="{DE56665B-C410-6F4D-BE83-F767C1F40A59}"/>
              </a:ext>
            </a:extLst>
          </p:cNvPr>
          <p:cNvSpPr>
            <a:spLocks noGrp="1"/>
          </p:cNvSpPr>
          <p:nvPr>
            <p:ph type="sldNum" sz="quarter" idx="12"/>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192325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4"/>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a:noFill/>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3">
            <a:extLst>
              <a:ext uri="{FF2B5EF4-FFF2-40B4-BE49-F238E27FC236}">
                <a16:creationId xmlns:a16="http://schemas.microsoft.com/office/drawing/2014/main" id="{135C42A9-C92D-E441-8376-9B9BABBE86C6}"/>
              </a:ext>
            </a:extLst>
          </p:cNvPr>
          <p:cNvSpPr>
            <a:spLocks noGrp="1"/>
          </p:cNvSpPr>
          <p:nvPr>
            <p:ph type="dt" sz="half" idx="2"/>
          </p:nvPr>
        </p:nvSpPr>
        <p:spPr>
          <a:xfrm>
            <a:off x="190660" y="6356350"/>
            <a:ext cx="2057400" cy="365125"/>
          </a:xfrm>
          <a:prstGeom prst="rect">
            <a:avLst/>
          </a:prstGeom>
        </p:spPr>
        <p:txBody>
          <a:bodyPr/>
          <a:lstStyle>
            <a:lvl1pPr>
              <a:defRPr>
                <a:solidFill>
                  <a:schemeClr val="accent6">
                    <a:lumMod val="75000"/>
                  </a:schemeClr>
                </a:solidFill>
              </a:defRPr>
            </a:lvl1pPr>
          </a:lstStyle>
          <a:p>
            <a:fld id="{CF35DE9E-C22F-944C-BC5D-99ADBC80E55A}" type="datetimeFigureOut">
              <a:rPr lang="en-US" smtClean="0"/>
              <a:pPr/>
              <a:t>11/6/18</a:t>
            </a:fld>
            <a:endParaRPr lang="en-US"/>
          </a:p>
        </p:txBody>
      </p:sp>
      <p:sp>
        <p:nvSpPr>
          <p:cNvPr id="8" name="Footer Placeholder 4">
            <a:extLst>
              <a:ext uri="{FF2B5EF4-FFF2-40B4-BE49-F238E27FC236}">
                <a16:creationId xmlns:a16="http://schemas.microsoft.com/office/drawing/2014/main" id="{B7FEC16A-AD48-1C41-A73C-B1EC898BBD22}"/>
              </a:ext>
            </a:extLst>
          </p:cNvPr>
          <p:cNvSpPr>
            <a:spLocks noGrp="1"/>
          </p:cNvSpPr>
          <p:nvPr>
            <p:ph type="ftr" sz="quarter" idx="3"/>
          </p:nvPr>
        </p:nvSpPr>
        <p:spPr>
          <a:xfrm>
            <a:off x="2360440" y="6356349"/>
            <a:ext cx="2857019" cy="365125"/>
          </a:xfrm>
          <a:prstGeom prst="rect">
            <a:avLst/>
          </a:prstGeom>
        </p:spPr>
        <p:txBody>
          <a:bodyPr/>
          <a:lstStyle>
            <a:lvl1pPr>
              <a:defRPr>
                <a:solidFill>
                  <a:schemeClr val="accent6">
                    <a:lumMod val="75000"/>
                  </a:schemeClr>
                </a:solidFill>
              </a:defRPr>
            </a:lvl1pPr>
          </a:lstStyle>
          <a:p>
            <a:endParaRPr lang="en-US" dirty="0"/>
          </a:p>
        </p:txBody>
      </p:sp>
      <p:sp>
        <p:nvSpPr>
          <p:cNvPr id="9" name="Slide Number Placeholder 5">
            <a:extLst>
              <a:ext uri="{FF2B5EF4-FFF2-40B4-BE49-F238E27FC236}">
                <a16:creationId xmlns:a16="http://schemas.microsoft.com/office/drawing/2014/main" id="{C8ADE32A-8234-3E46-BF9B-91998110C6C9}"/>
              </a:ext>
            </a:extLst>
          </p:cNvPr>
          <p:cNvSpPr>
            <a:spLocks noGrp="1"/>
          </p:cNvSpPr>
          <p:nvPr>
            <p:ph type="sldNum" sz="quarter" idx="4"/>
          </p:nvPr>
        </p:nvSpPr>
        <p:spPr>
          <a:xfrm>
            <a:off x="5329839" y="6356349"/>
            <a:ext cx="1425868" cy="365125"/>
          </a:xfrm>
          <a:prstGeom prst="rect">
            <a:avLst/>
          </a:prstGeom>
        </p:spPr>
        <p:txBody>
          <a:bodyPr/>
          <a:lstStyle>
            <a:lvl1pPr>
              <a:defRPr>
                <a:solidFill>
                  <a:schemeClr val="accent6">
                    <a:lumMod val="75000"/>
                  </a:schemeClr>
                </a:solidFill>
              </a:defRPr>
            </a:lvl1pPr>
          </a:lstStyle>
          <a:p>
            <a:fld id="{4DC4ADA5-6372-8E44-AF67-BE10CE1EBE1B}" type="slidenum">
              <a:rPr lang="en-US" smtClean="0"/>
              <a:pPr/>
              <a:t>‹#›</a:t>
            </a:fld>
            <a:endParaRPr lang="en-US" dirty="0"/>
          </a:p>
        </p:txBody>
      </p:sp>
    </p:spTree>
    <p:extLst>
      <p:ext uri="{BB962C8B-B14F-4D97-AF65-F5344CB8AC3E}">
        <p14:creationId xmlns:p14="http://schemas.microsoft.com/office/powerpoint/2010/main" val="556394160"/>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4400" kern="1200">
          <a:solidFill>
            <a:schemeClr val="accent6">
              <a:lumMod val="75000"/>
            </a:schemeClr>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6">
              <a:lumMod val="75000"/>
            </a:schemeClr>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6">
              <a:lumMod val="75000"/>
            </a:schemeClr>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lumMod val="75000"/>
            </a:schemeClr>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Wingdings" pitchFamily="2" charset="2"/>
        <a:buChar char="§"/>
        <a:defRPr sz="1800" kern="1200">
          <a:solidFill>
            <a:schemeClr val="accent6">
              <a:lumMod val="75000"/>
            </a:schemeClr>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Helvetica" pitchFamily="2" charset="0"/>
        <a:buChar char="‣"/>
        <a:defRPr sz="1800" kern="1200">
          <a:solidFill>
            <a:schemeClr val="accent6">
              <a:lumMod val="75000"/>
            </a:schemeClr>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8077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hyperlink" Target="http://www.hepqld.asn.au/~hepatiti/images/resources/factsheets/09_needle-stick_injury.pdf" TargetMode="Externa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hyperlink" Target="https://www.youtube.com/watch?v=0RBM7BZgLg4" TargetMode="Externa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hyperlink" Target="https://www.youtube.com/watch?v=Qq63gcvWDko&amp;feature=player_embedded"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hyperlink" Target="https://www.youtube.com/watch?feature=player_embedded&amp;v=25lvQGH9jwY" TargetMode="Externa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hyperlink" Target="https://www.youtube.com/watch?v=HAJKd9_3tZo"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hyperlink" Target="https://kirby.unsw.edu.au/reports" TargetMode="External"/><Relationship Id="rId2" Type="http://schemas.openxmlformats.org/officeDocument/2006/relationships/hyperlink" Target="https://www.health.qld.gov.au/public-health/topics/atod/queensland-needle-syringe-program" TargetMode="External"/><Relationship Id="rId1" Type="http://schemas.openxmlformats.org/officeDocument/2006/relationships/slideLayout" Target="../slideLayouts/slideLayout13.xml"/><Relationship Id="rId5" Type="http://schemas.openxmlformats.org/officeDocument/2006/relationships/hyperlink" Target="http://www.penington.org.au/" TargetMode="External"/><Relationship Id="rId4" Type="http://schemas.openxmlformats.org/officeDocument/2006/relationships/hyperlink" Target="http://www.copeaustralia.com.au/"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06677"/>
            <a:ext cx="7772400" cy="2387600"/>
          </a:xfrm>
        </p:spPr>
        <p:txBody>
          <a:bodyPr/>
          <a:lstStyle/>
          <a:p>
            <a:r>
              <a:rPr lang="en-AU" altLang="en-US" dirty="0">
                <a:solidFill>
                  <a:srgbClr val="1D467A"/>
                </a:solidFill>
              </a:rPr>
              <a:t>Queensland Needle Syringe Program</a:t>
            </a:r>
            <a:endParaRPr lang="en-US" dirty="0">
              <a:solidFill>
                <a:srgbClr val="1D467A"/>
              </a:solidFill>
            </a:endParaRPr>
          </a:p>
        </p:txBody>
      </p:sp>
      <p:sp>
        <p:nvSpPr>
          <p:cNvPr id="3" name="Subtitle 2"/>
          <p:cNvSpPr>
            <a:spLocks noGrp="1"/>
          </p:cNvSpPr>
          <p:nvPr>
            <p:ph type="subTitle" idx="1"/>
          </p:nvPr>
        </p:nvSpPr>
        <p:spPr/>
        <p:txBody>
          <a:bodyPr/>
          <a:lstStyle/>
          <a:p>
            <a:r>
              <a:rPr lang="en-AU" altLang="en-US" dirty="0">
                <a:solidFill>
                  <a:srgbClr val="1D467A"/>
                </a:solidFill>
              </a:rPr>
              <a:t>Advanced Training for Queensland NSP staff</a:t>
            </a:r>
            <a:endParaRPr lang="en-US" dirty="0">
              <a:solidFill>
                <a:srgbClr val="1D467A"/>
              </a:solidFill>
            </a:endParaRPr>
          </a:p>
        </p:txBody>
      </p:sp>
    </p:spTree>
    <p:extLst>
      <p:ext uri="{BB962C8B-B14F-4D97-AF65-F5344CB8AC3E}">
        <p14:creationId xmlns:p14="http://schemas.microsoft.com/office/powerpoint/2010/main" val="1011692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US" altLang="en-US" dirty="0">
                <a:cs typeface="Times New Roman" panose="02020603050405020304" pitchFamily="18" charset="0"/>
              </a:rPr>
              <a:t>Education messages: hepatitis B</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339095"/>
            <a:ext cx="8180790" cy="3708708"/>
          </a:xfrm>
          <a:prstGeom prst="rect">
            <a:avLst/>
          </a:prstGeom>
          <a:noFill/>
        </p:spPr>
        <p:txBody>
          <a:bodyPr wrap="square" rtlCol="0">
            <a:spAutoFit/>
          </a:bodyPr>
          <a:lstStyle/>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Practice safer sex – use condoms and water based lubricant and dental dams</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Get vaccinated against hepatitis B</a:t>
            </a:r>
          </a:p>
          <a:p>
            <a:pPr marL="800100" lvl="1" indent="-342900" algn="just">
              <a:spcAft>
                <a:spcPts val="600"/>
              </a:spcAft>
              <a:buFont typeface="Arial" panose="020B0604020202020204" pitchFamily="34" charset="0"/>
              <a:buChar char="•"/>
            </a:pPr>
            <a:r>
              <a:rPr lang="en-US" altLang="en-US" i="1" dirty="0">
                <a:solidFill>
                  <a:srgbClr val="000000"/>
                </a:solidFill>
                <a:latin typeface="Arial" panose="020B0604020202020204" pitchFamily="34" charset="0"/>
                <a:cs typeface="Arial" panose="020B0604020202020204" pitchFamily="34" charset="0"/>
              </a:rPr>
              <a:t>Hepatitis B vaccine is provided free of charge by Public Health Services, Queensland Health to people attending Sexual Health Clinics who are considered to be at risk</a:t>
            </a:r>
          </a:p>
          <a:p>
            <a:pPr marL="800100" lvl="1" indent="-342900" algn="just">
              <a:spcAft>
                <a:spcPts val="600"/>
              </a:spcAft>
              <a:buFont typeface="Arial" panose="020B0604020202020204" pitchFamily="34" charset="0"/>
              <a:buChar char="•"/>
            </a:pPr>
            <a:r>
              <a:rPr lang="en-US" altLang="en-US" i="1" dirty="0">
                <a:solidFill>
                  <a:srgbClr val="000000"/>
                </a:solidFill>
                <a:latin typeface="Arial" panose="020B0604020202020204" pitchFamily="34" charset="0"/>
                <a:cs typeface="Arial" panose="020B0604020202020204" pitchFamily="34" charset="0"/>
              </a:rPr>
              <a:t>Babies born to HBV mothers require HBV Immunoglobulin within 24 hours of birth</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Wash hands after any contact with body fluids</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All people with HBV should undergo regular monitoring to stay healthy</a:t>
            </a:r>
            <a:endParaRPr lang="en-AU"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3725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AU" altLang="en-US" dirty="0"/>
              <a:t>Hepatitis C (HCV)</a:t>
            </a:r>
            <a:br>
              <a:rPr lang="en-AU" altLang="en-US" dirty="0"/>
            </a:b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481605" y="1434415"/>
            <a:ext cx="8180790" cy="954107"/>
          </a:xfrm>
          <a:prstGeom prst="rect">
            <a:avLst/>
          </a:prstGeom>
          <a:noFill/>
        </p:spPr>
        <p:txBody>
          <a:bodyPr wrap="square" rtlCol="0">
            <a:spAutoFit/>
          </a:bodyPr>
          <a:lstStyle/>
          <a:p>
            <a:pPr>
              <a:defRPr/>
            </a:pPr>
            <a:r>
              <a:rPr lang="en-US" sz="2000" b="1" dirty="0">
                <a:solidFill>
                  <a:schemeClr val="tx1">
                    <a:lumMod val="75000"/>
                    <a:lumOff val="25000"/>
                  </a:schemeClr>
                </a:solidFill>
                <a:latin typeface="Arial" panose="020B0604020202020204" pitchFamily="34" charset="0"/>
                <a:cs typeface="Arial" panose="020B0604020202020204" pitchFamily="34" charset="0"/>
              </a:rPr>
              <a:t>Transmitted via infected blood only</a:t>
            </a:r>
            <a:endParaRPr lang="en-AU" sz="2000" dirty="0">
              <a:solidFill>
                <a:schemeClr val="tx1">
                  <a:lumMod val="75000"/>
                  <a:lumOff val="25000"/>
                </a:schemeClr>
              </a:solidFill>
              <a:latin typeface="Arial" panose="020B0604020202020204" pitchFamily="34" charset="0"/>
              <a:cs typeface="Arial" panose="020B0604020202020204" pitchFamily="34" charset="0"/>
            </a:endParaRPr>
          </a:p>
          <a:p>
            <a:pPr>
              <a:lnSpc>
                <a:spcPct val="90000"/>
              </a:lnSpc>
              <a:defRPr/>
            </a:pPr>
            <a:r>
              <a:rPr lang="en-US" sz="2000" dirty="0">
                <a:solidFill>
                  <a:srgbClr val="000000"/>
                </a:solidFill>
                <a:latin typeface="Arial" panose="020B0604020202020204" pitchFamily="34" charset="0"/>
                <a:ea typeface="ＭＳ Ｐゴシック" charset="0"/>
                <a:cs typeface="Arial" panose="020B0604020202020204" pitchFamily="34" charset="0"/>
              </a:rPr>
              <a:t>Hepatitis C can be transmitted through the sharing of </a:t>
            </a:r>
            <a:r>
              <a:rPr lang="en-US" sz="2000" b="1" u="sng" dirty="0">
                <a:solidFill>
                  <a:srgbClr val="000000"/>
                </a:solidFill>
                <a:latin typeface="Arial" panose="020B0604020202020204" pitchFamily="34" charset="0"/>
                <a:ea typeface="ＭＳ Ｐゴシック" charset="0"/>
                <a:cs typeface="Arial" panose="020B0604020202020204" pitchFamily="34" charset="0"/>
              </a:rPr>
              <a:t>any</a:t>
            </a:r>
            <a:r>
              <a:rPr lang="en-US" sz="2000" dirty="0">
                <a:solidFill>
                  <a:srgbClr val="000000"/>
                </a:solidFill>
                <a:latin typeface="Arial" panose="020B0604020202020204" pitchFamily="34" charset="0"/>
                <a:ea typeface="ＭＳ Ｐゴシック" charset="0"/>
                <a:cs typeface="Arial" panose="020B0604020202020204" pitchFamily="34" charset="0"/>
              </a:rPr>
              <a:t> injecting equipment </a:t>
            </a:r>
          </a:p>
        </p:txBody>
      </p:sp>
      <p:grpSp>
        <p:nvGrpSpPr>
          <p:cNvPr id="13" name="Group 12">
            <a:extLst>
              <a:ext uri="{FF2B5EF4-FFF2-40B4-BE49-F238E27FC236}">
                <a16:creationId xmlns:a16="http://schemas.microsoft.com/office/drawing/2014/main" id="{1E486FEF-40D4-F947-9554-E104F2E92F15}"/>
              </a:ext>
            </a:extLst>
          </p:cNvPr>
          <p:cNvGrpSpPr/>
          <p:nvPr/>
        </p:nvGrpSpPr>
        <p:grpSpPr>
          <a:xfrm>
            <a:off x="511686" y="2590800"/>
            <a:ext cx="2411318" cy="3982780"/>
            <a:chOff x="511686" y="2590800"/>
            <a:chExt cx="2411318" cy="3982780"/>
          </a:xfrm>
        </p:grpSpPr>
        <p:pic>
          <p:nvPicPr>
            <p:cNvPr id="5" name="Picture 4">
              <a:extLst>
                <a:ext uri="{FF2B5EF4-FFF2-40B4-BE49-F238E27FC236}">
                  <a16:creationId xmlns:a16="http://schemas.microsoft.com/office/drawing/2014/main" id="{9422777B-6AAD-7F4C-8099-3231D5F21FFC}"/>
                </a:ext>
              </a:extLst>
            </p:cNvPr>
            <p:cNvPicPr>
              <a:picLocks noChangeAspect="1"/>
            </p:cNvPicPr>
            <p:nvPr/>
          </p:nvPicPr>
          <p:blipFill>
            <a:blip r:embed="rId2"/>
            <a:stretch>
              <a:fillRect/>
            </a:stretch>
          </p:blipFill>
          <p:spPr>
            <a:xfrm>
              <a:off x="634005" y="2590800"/>
              <a:ext cx="2166680" cy="2166680"/>
            </a:xfrm>
            <a:prstGeom prst="rect">
              <a:avLst/>
            </a:prstGeom>
          </p:spPr>
        </p:pic>
        <p:sp>
          <p:nvSpPr>
            <p:cNvPr id="10" name="TextBox 9">
              <a:extLst>
                <a:ext uri="{FF2B5EF4-FFF2-40B4-BE49-F238E27FC236}">
                  <a16:creationId xmlns:a16="http://schemas.microsoft.com/office/drawing/2014/main" id="{A089ED29-6899-E948-A549-6636BC9E3757}"/>
                </a:ext>
              </a:extLst>
            </p:cNvPr>
            <p:cNvSpPr txBox="1"/>
            <p:nvPr/>
          </p:nvSpPr>
          <p:spPr>
            <a:xfrm>
              <a:off x="511686" y="4819254"/>
              <a:ext cx="2411318" cy="1754326"/>
            </a:xfrm>
            <a:prstGeom prst="rect">
              <a:avLst/>
            </a:prstGeom>
            <a:noFill/>
          </p:spPr>
          <p:txBody>
            <a:bodyPr wrap="square" rtlCol="0">
              <a:spAutoFit/>
            </a:bodyPr>
            <a:lstStyle/>
            <a:p>
              <a:pPr algn="ctr"/>
              <a:r>
                <a:rPr lang="en-US" altLang="en-US" dirty="0">
                  <a:solidFill>
                    <a:schemeClr val="tx1">
                      <a:lumMod val="75000"/>
                      <a:lumOff val="25000"/>
                    </a:schemeClr>
                  </a:solidFill>
                  <a:latin typeface="Arial" panose="020B0604020202020204" pitchFamily="34" charset="0"/>
                  <a:cs typeface="Arial" panose="020B0604020202020204" pitchFamily="34" charset="0"/>
                </a:rPr>
                <a:t>People who inject or have a history of injecting drug use make up </a:t>
              </a:r>
              <a:r>
                <a:rPr lang="en-US" altLang="en-US" b="1" dirty="0">
                  <a:solidFill>
                    <a:schemeClr val="tx1">
                      <a:lumMod val="75000"/>
                      <a:lumOff val="25000"/>
                    </a:schemeClr>
                  </a:solidFill>
                  <a:latin typeface="Arial" panose="020B0604020202020204" pitchFamily="34" charset="0"/>
                  <a:cs typeface="Arial" panose="020B0604020202020204" pitchFamily="34" charset="0"/>
                </a:rPr>
                <a:t>90% </a:t>
              </a:r>
              <a:r>
                <a:rPr lang="en-US" altLang="en-US" dirty="0">
                  <a:solidFill>
                    <a:schemeClr val="tx1">
                      <a:lumMod val="75000"/>
                      <a:lumOff val="25000"/>
                    </a:schemeClr>
                  </a:solidFill>
                  <a:latin typeface="Arial" panose="020B0604020202020204" pitchFamily="34" charset="0"/>
                  <a:cs typeface="Arial" panose="020B0604020202020204" pitchFamily="34" charset="0"/>
                </a:rPr>
                <a:t>of </a:t>
              </a:r>
              <a:r>
                <a:rPr lang="en-US" altLang="en-US" b="1" dirty="0">
                  <a:solidFill>
                    <a:schemeClr val="tx1">
                      <a:lumMod val="75000"/>
                      <a:lumOff val="25000"/>
                    </a:schemeClr>
                  </a:solidFill>
                  <a:latin typeface="Arial" panose="020B0604020202020204" pitchFamily="34" charset="0"/>
                  <a:cs typeface="Arial" panose="020B0604020202020204" pitchFamily="34" charset="0"/>
                </a:rPr>
                <a:t>new</a:t>
              </a:r>
              <a:r>
                <a:rPr lang="en-US" altLang="en-US" dirty="0">
                  <a:solidFill>
                    <a:schemeClr val="tx1">
                      <a:lumMod val="75000"/>
                      <a:lumOff val="25000"/>
                    </a:schemeClr>
                  </a:solidFill>
                  <a:latin typeface="Arial" panose="020B0604020202020204" pitchFamily="34" charset="0"/>
                  <a:cs typeface="Arial" panose="020B0604020202020204" pitchFamily="34" charset="0"/>
                </a:rPr>
                <a:t> HCV diagnoses.</a:t>
              </a:r>
              <a:endParaRPr lang="en-AU" altLang="en-US" dirty="0">
                <a:solidFill>
                  <a:schemeClr val="tx1">
                    <a:lumMod val="75000"/>
                    <a:lumOff val="25000"/>
                  </a:schemeClr>
                </a:solidFill>
                <a:latin typeface="Arial" panose="020B0604020202020204" pitchFamily="34" charset="0"/>
                <a:cs typeface="Arial" panose="020B0604020202020204" pitchFamily="34" charset="0"/>
              </a:endParaRPr>
            </a:p>
            <a:p>
              <a:pPr algn="ctr"/>
              <a:endParaRPr lang="en-US" dirty="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0DD93295-5E3E-DE47-A33F-D1BF0552DFEC}"/>
              </a:ext>
            </a:extLst>
          </p:cNvPr>
          <p:cNvGrpSpPr/>
          <p:nvPr/>
        </p:nvGrpSpPr>
        <p:grpSpPr>
          <a:xfrm>
            <a:off x="3354306" y="2590800"/>
            <a:ext cx="2411318" cy="3982780"/>
            <a:chOff x="3354306" y="2590800"/>
            <a:chExt cx="2411318" cy="3982780"/>
          </a:xfrm>
        </p:grpSpPr>
        <p:pic>
          <p:nvPicPr>
            <p:cNvPr id="7" name="Picture 6">
              <a:extLst>
                <a:ext uri="{FF2B5EF4-FFF2-40B4-BE49-F238E27FC236}">
                  <a16:creationId xmlns:a16="http://schemas.microsoft.com/office/drawing/2014/main" id="{A90E0DB8-BAA0-6B4E-AB00-473F16A3B8FF}"/>
                </a:ext>
              </a:extLst>
            </p:cNvPr>
            <p:cNvPicPr>
              <a:picLocks noChangeAspect="1"/>
            </p:cNvPicPr>
            <p:nvPr/>
          </p:nvPicPr>
          <p:blipFill>
            <a:blip r:embed="rId3"/>
            <a:stretch>
              <a:fillRect/>
            </a:stretch>
          </p:blipFill>
          <p:spPr>
            <a:xfrm>
              <a:off x="3476625" y="2590800"/>
              <a:ext cx="2166680" cy="2166680"/>
            </a:xfrm>
            <a:prstGeom prst="rect">
              <a:avLst/>
            </a:prstGeom>
          </p:spPr>
        </p:pic>
        <p:sp>
          <p:nvSpPr>
            <p:cNvPr id="11" name="TextBox 10">
              <a:extLst>
                <a:ext uri="{FF2B5EF4-FFF2-40B4-BE49-F238E27FC236}">
                  <a16:creationId xmlns:a16="http://schemas.microsoft.com/office/drawing/2014/main" id="{2F6A46D4-47F4-B14B-866B-2056B16282B3}"/>
                </a:ext>
              </a:extLst>
            </p:cNvPr>
            <p:cNvSpPr txBox="1"/>
            <p:nvPr/>
          </p:nvSpPr>
          <p:spPr>
            <a:xfrm>
              <a:off x="3354306" y="4819254"/>
              <a:ext cx="2411318" cy="1754326"/>
            </a:xfrm>
            <a:prstGeom prst="rect">
              <a:avLst/>
            </a:prstGeom>
            <a:noFill/>
          </p:spPr>
          <p:txBody>
            <a:bodyPr wrap="square" rtlCol="0">
              <a:spAutoFit/>
            </a:bodyPr>
            <a:lstStyle/>
            <a:p>
              <a:pPr algn="ctr">
                <a:defRPr/>
              </a:pPr>
              <a:r>
                <a:rPr lang="en-US" altLang="en-US" dirty="0">
                  <a:solidFill>
                    <a:schemeClr val="tx1">
                      <a:lumMod val="75000"/>
                      <a:lumOff val="25000"/>
                    </a:schemeClr>
                  </a:solidFill>
                  <a:latin typeface="Arial" panose="020B0604020202020204" pitchFamily="34" charset="0"/>
                  <a:cs typeface="Arial" panose="020B0604020202020204" pitchFamily="34" charset="0"/>
                </a:rPr>
                <a:t>People who inject or have a history of injecting drug use make up </a:t>
              </a:r>
              <a:r>
                <a:rPr lang="en-US" altLang="en-US" b="1" dirty="0">
                  <a:solidFill>
                    <a:schemeClr val="tx1">
                      <a:lumMod val="75000"/>
                      <a:lumOff val="25000"/>
                    </a:schemeClr>
                  </a:solidFill>
                  <a:latin typeface="Arial" panose="020B0604020202020204" pitchFamily="34" charset="0"/>
                  <a:cs typeface="Arial" panose="020B0604020202020204" pitchFamily="34" charset="0"/>
                </a:rPr>
                <a:t>80%</a:t>
              </a:r>
              <a:r>
                <a:rPr lang="en-US" altLang="en-US" dirty="0">
                  <a:solidFill>
                    <a:schemeClr val="tx1">
                      <a:lumMod val="75000"/>
                      <a:lumOff val="25000"/>
                    </a:schemeClr>
                  </a:solidFill>
                  <a:latin typeface="Arial" panose="020B0604020202020204" pitchFamily="34" charset="0"/>
                  <a:cs typeface="Arial" panose="020B0604020202020204" pitchFamily="34" charset="0"/>
                </a:rPr>
                <a:t> of </a:t>
              </a:r>
              <a:r>
                <a:rPr lang="en-US" altLang="en-US" b="1" dirty="0">
                  <a:solidFill>
                    <a:schemeClr val="tx1">
                      <a:lumMod val="75000"/>
                      <a:lumOff val="25000"/>
                    </a:schemeClr>
                  </a:solidFill>
                  <a:latin typeface="Arial" panose="020B0604020202020204" pitchFamily="34" charset="0"/>
                  <a:cs typeface="Arial" panose="020B0604020202020204" pitchFamily="34" charset="0"/>
                </a:rPr>
                <a:t>existing</a:t>
              </a:r>
              <a:r>
                <a:rPr lang="en-US" altLang="en-US" dirty="0">
                  <a:solidFill>
                    <a:schemeClr val="tx1">
                      <a:lumMod val="75000"/>
                      <a:lumOff val="25000"/>
                    </a:schemeClr>
                  </a:solidFill>
                  <a:latin typeface="Arial" panose="020B0604020202020204" pitchFamily="34" charset="0"/>
                  <a:cs typeface="Arial" panose="020B0604020202020204" pitchFamily="34" charset="0"/>
                </a:rPr>
                <a:t> diagnoses. </a:t>
              </a:r>
            </a:p>
            <a:p>
              <a:pPr algn="ctr"/>
              <a:endParaRPr lang="en-US" dirty="0">
                <a:latin typeface="Arial" panose="020B060402020202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B181A5AF-9C4D-F049-BAFB-789B6381F0AF}"/>
              </a:ext>
            </a:extLst>
          </p:cNvPr>
          <p:cNvGrpSpPr/>
          <p:nvPr/>
        </p:nvGrpSpPr>
        <p:grpSpPr>
          <a:xfrm>
            <a:off x="6106863" y="2705338"/>
            <a:ext cx="2411318" cy="3037246"/>
            <a:chOff x="6106863" y="2705338"/>
            <a:chExt cx="2411318" cy="3037246"/>
          </a:xfrm>
        </p:grpSpPr>
        <p:pic>
          <p:nvPicPr>
            <p:cNvPr id="9" name="Picture 8">
              <a:extLst>
                <a:ext uri="{FF2B5EF4-FFF2-40B4-BE49-F238E27FC236}">
                  <a16:creationId xmlns:a16="http://schemas.microsoft.com/office/drawing/2014/main" id="{FF308A3A-790B-4E44-95B4-B062E3222514}"/>
                </a:ext>
              </a:extLst>
            </p:cNvPr>
            <p:cNvPicPr>
              <a:picLocks noChangeAspect="1"/>
            </p:cNvPicPr>
            <p:nvPr/>
          </p:nvPicPr>
          <p:blipFill rotWithShape="1">
            <a:blip r:embed="rId4"/>
            <a:srcRect b="38401"/>
            <a:stretch/>
          </p:blipFill>
          <p:spPr>
            <a:xfrm>
              <a:off x="6319245" y="2705338"/>
              <a:ext cx="1986555" cy="1979026"/>
            </a:xfrm>
            <a:prstGeom prst="rect">
              <a:avLst/>
            </a:prstGeom>
          </p:spPr>
        </p:pic>
        <p:sp>
          <p:nvSpPr>
            <p:cNvPr id="12" name="TextBox 11">
              <a:extLst>
                <a:ext uri="{FF2B5EF4-FFF2-40B4-BE49-F238E27FC236}">
                  <a16:creationId xmlns:a16="http://schemas.microsoft.com/office/drawing/2014/main" id="{A14B1330-67CC-C34C-8F44-4BE46BB7178C}"/>
                </a:ext>
              </a:extLst>
            </p:cNvPr>
            <p:cNvSpPr txBox="1"/>
            <p:nvPr/>
          </p:nvSpPr>
          <p:spPr>
            <a:xfrm>
              <a:off x="6106863" y="4819254"/>
              <a:ext cx="2411318" cy="923330"/>
            </a:xfrm>
            <a:prstGeom prst="rect">
              <a:avLst/>
            </a:prstGeom>
            <a:noFill/>
          </p:spPr>
          <p:txBody>
            <a:bodyPr wrap="square" rtlCol="0">
              <a:spAutoFit/>
            </a:bodyPr>
            <a:lstStyle/>
            <a:p>
              <a:pPr algn="ctr">
                <a:defRPr/>
              </a:pPr>
              <a:r>
                <a:rPr lang="en-US" altLang="en-US" dirty="0">
                  <a:solidFill>
                    <a:schemeClr val="tx1">
                      <a:lumMod val="75000"/>
                      <a:lumOff val="25000"/>
                    </a:schemeClr>
                  </a:solidFill>
                  <a:latin typeface="Arial" panose="020B0604020202020204" pitchFamily="34" charset="0"/>
                  <a:cs typeface="Arial" panose="020B0604020202020204" pitchFamily="34" charset="0"/>
                </a:rPr>
                <a:t>In 2016, there were </a:t>
              </a:r>
              <a:r>
                <a:rPr lang="en-US" altLang="en-US" b="1" dirty="0">
                  <a:solidFill>
                    <a:schemeClr val="tx1">
                      <a:lumMod val="75000"/>
                      <a:lumOff val="25000"/>
                    </a:schemeClr>
                  </a:solidFill>
                  <a:latin typeface="Arial" panose="020B0604020202020204" pitchFamily="34" charset="0"/>
                  <a:cs typeface="Arial" panose="020B0604020202020204" pitchFamily="34" charset="0"/>
                </a:rPr>
                <a:t>11,949</a:t>
              </a:r>
              <a:r>
                <a:rPr lang="en-US" altLang="en-US" dirty="0">
                  <a:solidFill>
                    <a:schemeClr val="tx1">
                      <a:lumMod val="75000"/>
                      <a:lumOff val="25000"/>
                    </a:schemeClr>
                  </a:solidFill>
                  <a:latin typeface="Arial" panose="020B0604020202020204" pitchFamily="34" charset="0"/>
                  <a:cs typeface="Arial" panose="020B0604020202020204" pitchFamily="34" charset="0"/>
                </a:rPr>
                <a:t> new diagnosis rates</a:t>
              </a:r>
              <a:endParaRPr lang="en-AU" altLang="en-US" dirty="0">
                <a:solidFill>
                  <a:schemeClr val="tx1">
                    <a:lumMod val="75000"/>
                    <a:lumOff val="2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68649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US" altLang="en-US" dirty="0">
                <a:cs typeface="Times New Roman" panose="02020603050405020304" pitchFamily="18" charset="0"/>
              </a:rPr>
              <a:t>Education messages: hepatitis C</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339095"/>
            <a:ext cx="8180790" cy="3247043"/>
          </a:xfrm>
          <a:prstGeom prst="rect">
            <a:avLst/>
          </a:prstGeom>
          <a:noFill/>
        </p:spPr>
        <p:txBody>
          <a:bodyPr wrap="square" rtlCol="0">
            <a:spAutoFit/>
          </a:bodyPr>
          <a:lstStyle/>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Be blood aware. Don’t share</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You can be infected with more than one strain of hepatitis C</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There is no vaccine against infection with hepatitis C</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There are effective treatments available for hepatitis C with minimal side effects</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Current PWID are eligible for treatment</a:t>
            </a:r>
          </a:p>
          <a:p>
            <a:pPr marL="342900" indent="-342900" algn="just">
              <a:spcAft>
                <a:spcPts val="600"/>
              </a:spcAft>
              <a:buFont typeface="Arial" panose="020B0604020202020204" pitchFamily="34" charset="0"/>
              <a:buChar char="•"/>
            </a:pPr>
            <a:r>
              <a:rPr lang="en-US" altLang="en-US" sz="2000" dirty="0">
                <a:solidFill>
                  <a:srgbClr val="000000"/>
                </a:solidFill>
                <a:latin typeface="Arial" panose="020B0604020202020204" pitchFamily="34" charset="0"/>
                <a:cs typeface="Arial" panose="020B0604020202020204" pitchFamily="34" charset="0"/>
              </a:rPr>
              <a:t>Testing is through </a:t>
            </a:r>
            <a:r>
              <a:rPr lang="en-US" altLang="en-US" sz="2000" dirty="0" err="1">
                <a:solidFill>
                  <a:srgbClr val="000000"/>
                </a:solidFill>
                <a:latin typeface="Arial" panose="020B0604020202020204" pitchFamily="34" charset="0"/>
                <a:cs typeface="Arial" panose="020B0604020202020204" pitchFamily="34" charset="0"/>
              </a:rPr>
              <a:t>bloodtests</a:t>
            </a:r>
            <a:r>
              <a:rPr lang="en-US" altLang="en-US" sz="2000" dirty="0">
                <a:solidFill>
                  <a:srgbClr val="000000"/>
                </a:solidFill>
                <a:latin typeface="Arial" panose="020B0604020202020204" pitchFamily="34" charset="0"/>
                <a:cs typeface="Arial" panose="020B0604020202020204" pitchFamily="34" charset="0"/>
              </a:rPr>
              <a:t>. Only a PCR test will tell if you still have the active virus. 25-30% of people with a positive antibody test will have cleared the virus naturally</a:t>
            </a:r>
            <a:endParaRPr lang="en-AU"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034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US" altLang="en-US" dirty="0">
                <a:cs typeface="Times New Roman" panose="02020603050405020304" pitchFamily="18" charset="0"/>
              </a:rPr>
              <a:t>Education messages: BBVs in general</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339095"/>
            <a:ext cx="8180790" cy="4154984"/>
          </a:xfrm>
          <a:prstGeom prst="rect">
            <a:avLst/>
          </a:prstGeom>
          <a:noFill/>
        </p:spPr>
        <p:txBody>
          <a:bodyPr wrap="square" rtlCol="0">
            <a:spAutoFit/>
          </a:bodyPr>
          <a:lstStyle/>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Hepatitis C/ Hepatitis B/ HIV is found in blood</a:t>
            </a:r>
          </a:p>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Do not use any injecting equipment (needles, syringes, swabs, tourniquets, water, equipment used to mix up drugs) after someone else has used it as it may have blood on it, even blood you cannot see</a:t>
            </a:r>
          </a:p>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Use new (sterile) injecting equipment every time </a:t>
            </a:r>
          </a:p>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Be aware that tattooing and piercing equipment is properly </a:t>
            </a:r>
            <a:r>
              <a:rPr lang="en-US" altLang="en-US" sz="2000" dirty="0" err="1">
                <a:latin typeface="Arial" panose="020B0604020202020204" pitchFamily="34" charset="0"/>
                <a:cs typeface="Arial" panose="020B0604020202020204" pitchFamily="34" charset="0"/>
              </a:rPr>
              <a:t>sterilised</a:t>
            </a:r>
            <a:r>
              <a:rPr lang="en-US" altLang="en-US" sz="2000" dirty="0">
                <a:latin typeface="Arial" panose="020B0604020202020204" pitchFamily="34" charset="0"/>
                <a:cs typeface="Arial" panose="020B0604020202020204" pitchFamily="34" charset="0"/>
              </a:rPr>
              <a:t> with the right machines</a:t>
            </a:r>
          </a:p>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Wash your hands before preparing to inject and again following injecting</a:t>
            </a:r>
          </a:p>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Cover open wounds (cuts, sores, and scratches) with waterproof dressings</a:t>
            </a:r>
          </a:p>
          <a:p>
            <a:pPr marL="342900" indent="-342900" algn="just">
              <a:lnSpc>
                <a:spcPct val="90000"/>
              </a:lnSpc>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Keep personal grooming items and toothbrushes separate</a:t>
            </a:r>
            <a:endParaRPr lang="en-AU"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1567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Hepatitis C: Testing</a:t>
            </a:r>
            <a:endParaRPr lang="en-US" b="0" dirty="0"/>
          </a:p>
        </p:txBody>
      </p:sp>
      <p:pic>
        <p:nvPicPr>
          <p:cNvPr id="4" name="Content Placeholder 8">
            <a:extLst>
              <a:ext uri="{FF2B5EF4-FFF2-40B4-BE49-F238E27FC236}">
                <a16:creationId xmlns:a16="http://schemas.microsoft.com/office/drawing/2014/main" id="{A0F1FF47-CB22-F54C-849F-46F573AC2D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336800" y="1562267"/>
            <a:ext cx="4470400" cy="5295733"/>
          </a:xfrm>
          <a:prstGeom prst="rect">
            <a:avLst/>
          </a:prstGeom>
        </p:spPr>
      </p:pic>
    </p:spTree>
    <p:extLst>
      <p:ext uri="{BB962C8B-B14F-4D97-AF65-F5344CB8AC3E}">
        <p14:creationId xmlns:p14="http://schemas.microsoft.com/office/powerpoint/2010/main" val="1271507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Hepatitis C: Genotypes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42950" y="2019300"/>
            <a:ext cx="7658100" cy="3277820"/>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Genotype = variation in virus</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Subtypes</a:t>
            </a:r>
          </a:p>
          <a:p>
            <a:pPr marL="800100" lvl="1"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Referred to with a number and a letter e.g. Genotype 1a</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Predominant genotypes in Australia are type 1a, 1b and 3a</a:t>
            </a:r>
          </a:p>
          <a:p>
            <a:pPr marL="342900" indent="-342900">
              <a:spcAft>
                <a:spcPts val="600"/>
              </a:spcAft>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In 2018, HCV treatments require genotype to be determined</a:t>
            </a:r>
            <a:endParaRPr lang="en-AU" altLang="en-US" sz="2400" dirty="0">
              <a:solidFill>
                <a:srgbClr val="FF0000"/>
              </a:solidFill>
              <a:latin typeface="Arial" panose="020B0604020202020204" pitchFamily="34" charset="0"/>
              <a:cs typeface="Arial" panose="020B0604020202020204" pitchFamily="34" charset="0"/>
            </a:endParaRPr>
          </a:p>
          <a:p>
            <a:pPr marL="285750" indent="-285750">
              <a:spcAft>
                <a:spcPts val="600"/>
              </a:spcAft>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96451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Hepatitis C: Treatments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330200" y="1277957"/>
            <a:ext cx="8483600" cy="5247590"/>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Direct Acting Antiviral (DAA) treatments became subsidised through Australia’s PBS in March 2016.</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The DAA treatments have a greater than 95% cure rate</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People who currently inject drugs are a priority population to receive access to treatment</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A range of medications are available which range in length from 8 weeks to 24 weeks depending on previous treatment, liver health, co-infection. The most common treatment length is 12 weeks (2018)</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The treatments are safe and have minimal side effects</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The treatment are very affordable</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The treatments are easy to adhere to: daily tablets</a:t>
            </a:r>
          </a:p>
          <a:p>
            <a:pPr marL="342900" indent="-342900">
              <a:spcAft>
                <a:spcPts val="600"/>
              </a:spcAft>
              <a:buFont typeface="Arial" panose="020B0604020202020204" pitchFamily="34" charset="0"/>
              <a:buChar char="•"/>
              <a:defRPr/>
            </a:pPr>
            <a:r>
              <a:rPr lang="en-AU" sz="2000" dirty="0">
                <a:solidFill>
                  <a:schemeClr val="tx1">
                    <a:lumMod val="75000"/>
                    <a:lumOff val="25000"/>
                  </a:schemeClr>
                </a:solidFill>
                <a:latin typeface="Arial" panose="020B0604020202020204" pitchFamily="34" charset="0"/>
                <a:cs typeface="Arial" panose="020B0604020202020204" pitchFamily="34" charset="0"/>
              </a:rPr>
              <a:t>Before starting treatment, people need to be HCV PCR Positive with a Genotype; have their liver health assessed (by blood tests and/or </a:t>
            </a:r>
            <a:r>
              <a:rPr lang="en-AU" sz="2000" dirty="0" err="1">
                <a:solidFill>
                  <a:schemeClr val="tx1">
                    <a:lumMod val="75000"/>
                    <a:lumOff val="25000"/>
                  </a:schemeClr>
                </a:solidFill>
                <a:latin typeface="Arial" panose="020B0604020202020204" pitchFamily="34" charset="0"/>
                <a:cs typeface="Arial" panose="020B0604020202020204" pitchFamily="34" charset="0"/>
              </a:rPr>
              <a:t>Fibroscan</a:t>
            </a:r>
            <a:r>
              <a:rPr lang="en-AU" sz="2000" dirty="0">
                <a:solidFill>
                  <a:schemeClr val="tx1">
                    <a:lumMod val="75000"/>
                    <a:lumOff val="25000"/>
                  </a:schemeClr>
                </a:solidFill>
                <a:latin typeface="Arial" panose="020B0604020202020204" pitchFamily="34" charset="0"/>
                <a:cs typeface="Arial" panose="020B0604020202020204" pitchFamily="34" charset="0"/>
              </a:rPr>
              <a:t>); if someone is at risk of, or has cirrhosis, they will require an Ultrasound before commencing treatment</a:t>
            </a:r>
          </a:p>
        </p:txBody>
      </p:sp>
    </p:spTree>
    <p:extLst>
      <p:ext uri="{BB962C8B-B14F-4D97-AF65-F5344CB8AC3E}">
        <p14:creationId xmlns:p14="http://schemas.microsoft.com/office/powerpoint/2010/main" val="3530502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903112"/>
            <a:ext cx="9144000" cy="1277957"/>
          </a:xfrm>
        </p:spPr>
        <p:txBody>
          <a:bodyPr/>
          <a:lstStyle/>
          <a:p>
            <a:r>
              <a:rPr lang="en-AU" altLang="en-US" dirty="0"/>
              <a:t>Hepatitis C: after treatments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330200" y="2598761"/>
            <a:ext cx="8483600" cy="2400657"/>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Clients who complete treatment successfully will be considered cured of hepatitis C, although they will remain HCV antibody positive. </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A cure does not equal immunity and people who are injecting drugs should be encouraged to have annual HCPCR testing.</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Regardless of HCV treatment result, those who have diagnosed cirrhosis of the liver require a six-monthly ultrasound and surveillance with their nominated tertiary (Hospital) centre (</a:t>
            </a:r>
            <a:r>
              <a:rPr lang="en-AU" altLang="en-US" sz="2000" dirty="0" err="1">
                <a:latin typeface="Arial" panose="020B0604020202020204" pitchFamily="34" charset="0"/>
                <a:cs typeface="Arial" panose="020B0604020202020204" pitchFamily="34" charset="0"/>
              </a:rPr>
              <a:t>i.e</a:t>
            </a:r>
            <a:r>
              <a:rPr lang="en-AU" altLang="en-US" sz="2000" dirty="0">
                <a:latin typeface="Arial" panose="020B0604020202020204" pitchFamily="34" charset="0"/>
                <a:cs typeface="Arial" panose="020B0604020202020204" pitchFamily="34" charset="0"/>
              </a:rPr>
              <a:t> Liver Clinic). </a:t>
            </a:r>
          </a:p>
        </p:txBody>
      </p:sp>
    </p:spTree>
    <p:extLst>
      <p:ext uri="{BB962C8B-B14F-4D97-AF65-F5344CB8AC3E}">
        <p14:creationId xmlns:p14="http://schemas.microsoft.com/office/powerpoint/2010/main" val="2225142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94478"/>
            <a:ext cx="9144000" cy="1277957"/>
          </a:xfrm>
        </p:spPr>
        <p:txBody>
          <a:bodyPr/>
          <a:lstStyle/>
          <a:p>
            <a:r>
              <a:rPr lang="en-AU" altLang="en-US" dirty="0"/>
              <a:t>Hepatitis C: </a:t>
            </a:r>
            <a:br>
              <a:rPr lang="en-AU" altLang="en-US" dirty="0"/>
            </a:br>
            <a:r>
              <a:rPr lang="en-AU" altLang="en-US" sz="2400" b="0" dirty="0"/>
              <a:t>Access to Treatment for people who inject drugs</a:t>
            </a:r>
            <a:endParaRPr lang="en-US" sz="2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368300" y="1925657"/>
            <a:ext cx="8420100" cy="4324261"/>
          </a:xfrm>
          <a:prstGeom prst="rect">
            <a:avLst/>
          </a:prstGeom>
          <a:noFill/>
        </p:spPr>
        <p:txBody>
          <a:bodyPr wrap="square" rtlCol="0">
            <a:spAutoFit/>
          </a:bodyPr>
          <a:lstStyle/>
          <a:p>
            <a:pPr>
              <a:spcAft>
                <a:spcPts val="600"/>
              </a:spcAft>
            </a:pPr>
            <a:r>
              <a:rPr lang="en-AU" altLang="en-US" sz="2000" b="1" dirty="0">
                <a:latin typeface="Arial" panose="020B0604020202020204" pitchFamily="34" charset="0"/>
                <a:cs typeface="Arial" panose="020B0604020202020204" pitchFamily="34" charset="0"/>
              </a:rPr>
              <a:t>Common barriers to accessing treatment described by NSP clients</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Clients may believe or have been wrongly told that while continuing to inject drugs, they cannot start treatment</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That treatment is a once-off opportunity, clients may delay accessing treatment </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A dis-belief that the new treatments have minimal side effects, given the history of the old interferon treatment</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Not feeling ready – other priorities in their life</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Not being symptomatic</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Not having a regular GP who will offer to treat or even know about treatment</a:t>
            </a:r>
          </a:p>
          <a:p>
            <a:pPr lvl="1">
              <a:spcAft>
                <a:spcPts val="600"/>
              </a:spcAft>
            </a:pPr>
            <a:endParaRPr lang="en-AU"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609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0"/>
            <a:ext cx="9144000" cy="6857999"/>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112704"/>
            <a:ext cx="9144000" cy="1277957"/>
          </a:xfrm>
        </p:spPr>
        <p:txBody>
          <a:bodyPr/>
          <a:lstStyle/>
          <a:p>
            <a:r>
              <a:rPr lang="en-US" dirty="0">
                <a:solidFill>
                  <a:schemeClr val="bg1"/>
                </a:solidFill>
              </a:rPr>
              <a:t>Activity</a:t>
            </a:r>
          </a:p>
        </p:txBody>
      </p:sp>
      <p:sp>
        <p:nvSpPr>
          <p:cNvPr id="3" name="TextBox 2">
            <a:extLst>
              <a:ext uri="{FF2B5EF4-FFF2-40B4-BE49-F238E27FC236}">
                <a16:creationId xmlns:a16="http://schemas.microsoft.com/office/drawing/2014/main" id="{EBC03224-C65F-DF48-AEFF-59C191FAB242}"/>
              </a:ext>
            </a:extLst>
          </p:cNvPr>
          <p:cNvSpPr txBox="1"/>
          <p:nvPr/>
        </p:nvSpPr>
        <p:spPr>
          <a:xfrm>
            <a:off x="0" y="2390661"/>
            <a:ext cx="9144000" cy="461665"/>
          </a:xfrm>
          <a:prstGeom prst="rect">
            <a:avLst/>
          </a:prstGeom>
          <a:noFill/>
        </p:spPr>
        <p:txBody>
          <a:bodyPr wrap="square" rtlCol="0">
            <a:spAutoFit/>
          </a:bodyPr>
          <a:lstStyle/>
          <a:p>
            <a:pPr algn="ctr" hangingPunct="0"/>
            <a:r>
              <a:rPr lang="en-US" altLang="en-US" sz="2400" b="1" dirty="0">
                <a:solidFill>
                  <a:schemeClr val="bg1"/>
                </a:solidFill>
                <a:latin typeface="Arial" panose="020B0604020202020204" pitchFamily="34" charset="0"/>
                <a:cs typeface="Arial" panose="020B0604020202020204" pitchFamily="34" charset="0"/>
              </a:rPr>
              <a:t>Traffic Lights</a:t>
            </a:r>
          </a:p>
        </p:txBody>
      </p:sp>
      <p:pic>
        <p:nvPicPr>
          <p:cNvPr id="7" name="Picture 6">
            <a:extLst>
              <a:ext uri="{FF2B5EF4-FFF2-40B4-BE49-F238E27FC236}">
                <a16:creationId xmlns:a16="http://schemas.microsoft.com/office/drawing/2014/main" id="{F4BB272E-DC99-054B-91EF-F6AF23CD79C3}"/>
              </a:ext>
            </a:extLst>
          </p:cNvPr>
          <p:cNvPicPr>
            <a:picLocks noChangeAspect="1"/>
          </p:cNvPicPr>
          <p:nvPr/>
        </p:nvPicPr>
        <p:blipFill>
          <a:blip r:embed="rId2"/>
          <a:stretch>
            <a:fillRect/>
          </a:stretch>
        </p:blipFill>
        <p:spPr>
          <a:xfrm>
            <a:off x="3985430" y="3101582"/>
            <a:ext cx="1168898" cy="1806967"/>
          </a:xfrm>
          <a:prstGeom prst="rect">
            <a:avLst/>
          </a:prstGeom>
        </p:spPr>
      </p:pic>
    </p:spTree>
    <p:extLst>
      <p:ext uri="{BB962C8B-B14F-4D97-AF65-F5344CB8AC3E}">
        <p14:creationId xmlns:p14="http://schemas.microsoft.com/office/powerpoint/2010/main" val="3062795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1143000" y="0"/>
            <a:ext cx="6858000" cy="1277957"/>
          </a:xfrm>
        </p:spPr>
        <p:txBody>
          <a:bodyPr/>
          <a:lstStyle/>
          <a:p>
            <a:r>
              <a:rPr lang="en-US" dirty="0"/>
              <a:t>Training Overview</a:t>
            </a:r>
          </a:p>
        </p:txBody>
      </p:sp>
      <p:graphicFrame>
        <p:nvGraphicFramePr>
          <p:cNvPr id="4" name="Group 90">
            <a:extLst>
              <a:ext uri="{FF2B5EF4-FFF2-40B4-BE49-F238E27FC236}">
                <a16:creationId xmlns:a16="http://schemas.microsoft.com/office/drawing/2014/main" id="{C48DAB31-1D91-4340-87D2-D866764470C2}"/>
              </a:ext>
            </a:extLst>
          </p:cNvPr>
          <p:cNvGraphicFramePr>
            <a:graphicFrameLocks/>
          </p:cNvGraphicFramePr>
          <p:nvPr>
            <p:extLst>
              <p:ext uri="{D42A27DB-BD31-4B8C-83A1-F6EECF244321}">
                <p14:modId xmlns:p14="http://schemas.microsoft.com/office/powerpoint/2010/main" val="1983256269"/>
              </p:ext>
            </p:extLst>
          </p:nvPr>
        </p:nvGraphicFramePr>
        <p:xfrm>
          <a:off x="1085161" y="1541520"/>
          <a:ext cx="6973678" cy="4775201"/>
        </p:xfrm>
        <a:graphic>
          <a:graphicData uri="http://schemas.openxmlformats.org/drawingml/2006/table">
            <a:tbl>
              <a:tblPr firstRow="1"/>
              <a:tblGrid>
                <a:gridCol w="2078638">
                  <a:extLst>
                    <a:ext uri="{9D8B030D-6E8A-4147-A177-3AD203B41FA5}">
                      <a16:colId xmlns:a16="http://schemas.microsoft.com/office/drawing/2014/main" val="20000"/>
                    </a:ext>
                  </a:extLst>
                </a:gridCol>
                <a:gridCol w="3384138">
                  <a:extLst>
                    <a:ext uri="{9D8B030D-6E8A-4147-A177-3AD203B41FA5}">
                      <a16:colId xmlns:a16="http://schemas.microsoft.com/office/drawing/2014/main" val="20001"/>
                    </a:ext>
                  </a:extLst>
                </a:gridCol>
                <a:gridCol w="1510902">
                  <a:extLst>
                    <a:ext uri="{9D8B030D-6E8A-4147-A177-3AD203B41FA5}">
                      <a16:colId xmlns:a16="http://schemas.microsoft.com/office/drawing/2014/main" val="20002"/>
                    </a:ext>
                  </a:extLst>
                </a:gridCol>
              </a:tblGrid>
              <a:tr h="396303">
                <a:tc>
                  <a:txBody>
                    <a:bodyPr/>
                    <a:lstStyle/>
                    <a:p>
                      <a:pPr marL="0" marR="0" lvl="0" indent="0" algn="ct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2000" b="1" i="0" u="none" strike="noStrike" cap="none" normalizeH="0" baseline="0" dirty="0">
                          <a:ln>
                            <a:noFill/>
                          </a:ln>
                          <a:solidFill>
                            <a:schemeClr val="tx1"/>
                          </a:solidFill>
                          <a:effectLst/>
                          <a:latin typeface="Arial Narrow" pitchFamily="34" charset="0"/>
                        </a:rPr>
                        <a:t>Topic</a:t>
                      </a:r>
                    </a:p>
                  </a:txBody>
                  <a:tcPr marL="91430" marR="91430"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2000" b="1" i="0" u="none" strike="noStrike" cap="none" normalizeH="0" baseline="0" dirty="0">
                          <a:ln>
                            <a:noFill/>
                          </a:ln>
                          <a:solidFill>
                            <a:schemeClr val="tx1"/>
                          </a:solidFill>
                          <a:effectLst/>
                          <a:latin typeface="Arial Narrow"/>
                        </a:rPr>
                        <a:t>Content</a:t>
                      </a:r>
                    </a:p>
                  </a:txBody>
                  <a:tcPr marL="91430" marR="91430"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2000" b="1" i="0" u="none" strike="noStrike" cap="none" normalizeH="0" baseline="0" dirty="0">
                          <a:ln>
                            <a:noFill/>
                          </a:ln>
                          <a:solidFill>
                            <a:schemeClr val="tx1"/>
                          </a:solidFill>
                          <a:effectLst/>
                          <a:latin typeface="Arial Narrow"/>
                        </a:rPr>
                        <a:t>Time</a:t>
                      </a:r>
                    </a:p>
                  </a:txBody>
                  <a:tcPr marL="91430" marR="91430"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3755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1" i="0" u="none" strike="noStrike" cap="none" normalizeH="0" baseline="0" dirty="0">
                          <a:ln>
                            <a:noFill/>
                          </a:ln>
                          <a:solidFill>
                            <a:srgbClr val="000000"/>
                          </a:solidFill>
                          <a:effectLst/>
                          <a:latin typeface="Arial Narrow" pitchFamily="34" charset="0"/>
                          <a:cs typeface="Arial" charset="0"/>
                        </a:rPr>
                        <a:t>Introduction</a:t>
                      </a:r>
                      <a:endParaRPr kumimoji="0" lang="en-AU" sz="1600" b="0" i="0" u="none" strike="noStrike" cap="none" normalizeH="0" baseline="0" dirty="0">
                        <a:ln>
                          <a:noFill/>
                        </a:ln>
                        <a:solidFill>
                          <a:srgbClr val="000000"/>
                        </a:solidFill>
                        <a:effectLst/>
                        <a:latin typeface="Arial Narrow" pitchFamily="34" charset="0"/>
                      </a:endParaRPr>
                    </a:p>
                  </a:txBody>
                  <a:tcPr marL="91430" marR="91430"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50000"/>
                        <a:buNone/>
                        <a:tabLst/>
                      </a:pPr>
                      <a:endParaRPr kumimoji="0" lang="en-AU" sz="1600" b="0" i="0" u="none" strike="noStrike" cap="none" normalizeH="0" baseline="0" dirty="0">
                        <a:ln>
                          <a:noFill/>
                        </a:ln>
                        <a:solidFill>
                          <a:schemeClr val="tx1"/>
                        </a:solidFill>
                        <a:effectLst/>
                        <a:latin typeface="Arial Narrow"/>
                      </a:endParaRPr>
                    </a:p>
                  </a:txBody>
                  <a:tcPr marL="91430" marR="91430"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0" i="0" u="none" strike="noStrike" cap="none" normalizeH="0" baseline="0" dirty="0">
                          <a:ln>
                            <a:noFill/>
                          </a:ln>
                          <a:solidFill>
                            <a:schemeClr val="tx1"/>
                          </a:solidFill>
                          <a:effectLst/>
                          <a:latin typeface="Arial Narrow"/>
                        </a:rPr>
                        <a:t>5 mins</a:t>
                      </a:r>
                    </a:p>
                  </a:txBody>
                  <a:tcPr marL="91430" marR="91430"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13370">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1" i="0" u="none" strike="noStrike" cap="none" normalizeH="0" baseline="0" dirty="0">
                          <a:ln>
                            <a:noFill/>
                          </a:ln>
                          <a:solidFill>
                            <a:srgbClr val="000000"/>
                          </a:solidFill>
                          <a:effectLst/>
                          <a:latin typeface="Arial Narrow" pitchFamily="34" charset="0"/>
                          <a:cs typeface="Arial" charset="0"/>
                        </a:rPr>
                        <a:t>Topic One</a:t>
                      </a:r>
                      <a:endParaRPr kumimoji="0" lang="en-AU" sz="1600" b="0" i="0" u="none" strike="noStrike" cap="none" normalizeH="0" baseline="0" dirty="0">
                        <a:ln>
                          <a:noFill/>
                        </a:ln>
                        <a:solidFill>
                          <a:srgbClr val="000000"/>
                        </a:solidFill>
                        <a:effectLst/>
                        <a:latin typeface="Arial Narrow" pitchFamily="34" charset="0"/>
                      </a:endParaRPr>
                    </a:p>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US" sz="1600" b="0" i="0" u="none" strike="noStrike" cap="none" normalizeH="0" baseline="0" dirty="0">
                          <a:ln>
                            <a:noFill/>
                          </a:ln>
                          <a:solidFill>
                            <a:schemeClr val="tx1"/>
                          </a:solidFill>
                          <a:effectLst/>
                          <a:latin typeface="Arial Narrow" pitchFamily="34" charset="0"/>
                          <a:cs typeface="Arial" charset="0"/>
                        </a:rPr>
                        <a:t>Injecting Related Health</a:t>
                      </a:r>
                      <a:r>
                        <a:rPr kumimoji="0" lang="en-AU" sz="1600" b="0" i="0" u="none" strike="noStrike" cap="none" normalizeH="0" baseline="0" dirty="0">
                          <a:ln>
                            <a:noFill/>
                          </a:ln>
                          <a:solidFill>
                            <a:schemeClr val="tx1"/>
                          </a:solidFill>
                          <a:effectLst/>
                          <a:latin typeface="Arial Narrow" pitchFamily="34" charset="0"/>
                        </a:rPr>
                        <a:t> </a:t>
                      </a:r>
                    </a:p>
                  </a:txBody>
                  <a:tcPr marL="91430" marR="91430"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a:rPr>
                        <a:t>BBVs</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a:rPr>
                        <a:t>Injecting related health issues</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a:rPr>
                        <a:t>Education messages</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US" sz="1600" b="0" i="0" u="none" strike="noStrike" cap="none" normalizeH="0" baseline="0" dirty="0">
                          <a:ln>
                            <a:noFill/>
                          </a:ln>
                          <a:solidFill>
                            <a:schemeClr val="tx1"/>
                          </a:solidFill>
                          <a:effectLst/>
                          <a:latin typeface="Arial Narrow"/>
                        </a:rPr>
                        <a:t>Safe disposal and NSI</a:t>
                      </a:r>
                      <a:endParaRPr kumimoji="0" lang="en-AU" sz="1600" b="0" i="0" u="none" strike="noStrike" cap="none" normalizeH="0" baseline="0" dirty="0">
                        <a:ln>
                          <a:noFill/>
                        </a:ln>
                        <a:solidFill>
                          <a:schemeClr val="tx1"/>
                        </a:solidFill>
                        <a:effectLst/>
                        <a:latin typeface="Arial Narrow"/>
                      </a:endParaRPr>
                    </a:p>
                  </a:txBody>
                  <a:tcPr marL="91430" marR="91430"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0" i="0" u="none" strike="noStrike" cap="none" normalizeH="0" baseline="0" dirty="0">
                          <a:ln>
                            <a:noFill/>
                          </a:ln>
                          <a:solidFill>
                            <a:schemeClr val="tx1"/>
                          </a:solidFill>
                          <a:effectLst/>
                          <a:latin typeface="Arial Narrow" pitchFamily="34" charset="0"/>
                        </a:rPr>
                        <a:t>120 mins</a:t>
                      </a:r>
                    </a:p>
                  </a:txBody>
                  <a:tcPr marL="91430" marR="91430"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042632">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1" i="0" u="none" strike="noStrike" cap="none" normalizeH="0" baseline="0" dirty="0">
                          <a:ln>
                            <a:noFill/>
                          </a:ln>
                          <a:solidFill>
                            <a:srgbClr val="000000"/>
                          </a:solidFill>
                          <a:effectLst/>
                          <a:latin typeface="Arial Narrow" pitchFamily="34" charset="0"/>
                          <a:cs typeface="Arial" charset="0"/>
                        </a:rPr>
                        <a:t>Topic Two</a:t>
                      </a:r>
                      <a:endParaRPr kumimoji="0" lang="en-AU" sz="1600" b="0" i="0" u="none" strike="noStrike" cap="none" normalizeH="0" baseline="0" dirty="0">
                        <a:ln>
                          <a:noFill/>
                        </a:ln>
                        <a:solidFill>
                          <a:srgbClr val="000000"/>
                        </a:solidFill>
                        <a:effectLst/>
                        <a:latin typeface="Arial Narrow" pitchFamily="34" charset="0"/>
                      </a:endParaRPr>
                    </a:p>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0" i="0" u="none" strike="noStrike" cap="none" normalizeH="0" baseline="0" dirty="0">
                          <a:ln>
                            <a:noFill/>
                          </a:ln>
                          <a:solidFill>
                            <a:srgbClr val="000000"/>
                          </a:solidFill>
                          <a:effectLst/>
                          <a:latin typeface="Arial Narrow" pitchFamily="34" charset="0"/>
                          <a:cs typeface="Arial" charset="0"/>
                        </a:rPr>
                        <a:t>NSP Service Provision</a:t>
                      </a:r>
                      <a:r>
                        <a:rPr kumimoji="0" lang="en-AU" sz="1600" b="0" i="0" u="none" strike="noStrike" cap="none" normalizeH="0" baseline="0" dirty="0">
                          <a:ln>
                            <a:noFill/>
                          </a:ln>
                          <a:solidFill>
                            <a:schemeClr val="tx1"/>
                          </a:solidFill>
                          <a:effectLst/>
                          <a:latin typeface="Arial Narrow" pitchFamily="34" charset="0"/>
                        </a:rPr>
                        <a:t> </a:t>
                      </a:r>
                    </a:p>
                  </a:txBody>
                  <a:tcPr marL="91430" marR="91430"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a:rPr>
                        <a:t>Mapping the local scene</a:t>
                      </a:r>
                    </a:p>
                    <a:p>
                      <a:pPr marL="92075" marR="0" lvl="0" indent="-92075" algn="l" defTabSz="91440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a:rPr>
                        <a:t>Essential elements of an NSP</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pitchFamily="34" charset="0"/>
                        </a:rPr>
                        <a:t>Stigma and discrimination</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a:rPr>
                        <a:t>Referrals</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pitchFamily="34" charset="0"/>
                        </a:rPr>
                        <a:t>Communication approaches</a:t>
                      </a:r>
                    </a:p>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pPr>
                      <a:r>
                        <a:rPr kumimoji="0" lang="en-AU" sz="1600" b="0" i="0" u="none" strike="noStrike" cap="none" normalizeH="0" baseline="0" dirty="0">
                          <a:ln>
                            <a:noFill/>
                          </a:ln>
                          <a:solidFill>
                            <a:schemeClr val="tx1"/>
                          </a:solidFill>
                          <a:effectLst/>
                          <a:latin typeface="Arial Narrow" pitchFamily="34" charset="0"/>
                        </a:rPr>
                        <a:t>Values and ethical considerations</a:t>
                      </a:r>
                    </a:p>
                  </a:txBody>
                  <a:tcPr marL="91430" marR="91430"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0" i="0" u="none" strike="noStrike" cap="none" normalizeH="0" baseline="0" dirty="0">
                          <a:ln>
                            <a:noFill/>
                          </a:ln>
                          <a:solidFill>
                            <a:schemeClr val="tx1"/>
                          </a:solidFill>
                          <a:effectLst/>
                          <a:latin typeface="Arial Narrow" pitchFamily="34" charset="0"/>
                        </a:rPr>
                        <a:t>60 mins</a:t>
                      </a:r>
                    </a:p>
                  </a:txBody>
                  <a:tcPr marL="91430" marR="91430"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85343">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1" i="0" u="none" strike="noStrike" cap="none" normalizeH="0" baseline="0" dirty="0">
                          <a:ln>
                            <a:noFill/>
                          </a:ln>
                          <a:solidFill>
                            <a:schemeClr val="tx1"/>
                          </a:solidFill>
                          <a:effectLst/>
                          <a:latin typeface="Arial Narrow"/>
                        </a:rPr>
                        <a:t>Evaluation and Feedback</a:t>
                      </a:r>
                    </a:p>
                  </a:txBody>
                  <a:tcPr marL="91430" marR="91430"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2075" marR="0" lvl="0" indent="-92075" algn="l" defTabSz="914400" rtl="0" eaLnBrk="1" fontAlgn="base" latinLnBrk="0" hangingPunct="1">
                        <a:lnSpc>
                          <a:spcPct val="100000"/>
                        </a:lnSpc>
                        <a:spcBef>
                          <a:spcPct val="20000"/>
                        </a:spcBef>
                        <a:spcAft>
                          <a:spcPct val="0"/>
                        </a:spcAft>
                        <a:buClrTx/>
                        <a:buSzPct val="50000"/>
                        <a:buFont typeface="Wingdings" pitchFamily="2" charset="2"/>
                        <a:buChar char="§"/>
                        <a:tabLst/>
                        <a:defRPr/>
                      </a:pPr>
                      <a:r>
                        <a:rPr kumimoji="0" lang="en-US" sz="1600" b="0" i="0" u="none" strike="noStrike" cap="none" normalizeH="0" baseline="0" dirty="0">
                          <a:ln>
                            <a:noFill/>
                          </a:ln>
                          <a:solidFill>
                            <a:schemeClr val="tx1"/>
                          </a:solidFill>
                          <a:effectLst/>
                          <a:latin typeface="Arial Narrow" pitchFamily="34" charset="0"/>
                          <a:cs typeface="Arial" charset="0"/>
                        </a:rPr>
                        <a:t>Evaluation and feedback form</a:t>
                      </a:r>
                      <a:r>
                        <a:rPr kumimoji="0" lang="en-AU" sz="1600" b="0" i="0" u="none" strike="noStrike" cap="none" normalizeH="0" baseline="0" dirty="0">
                          <a:ln>
                            <a:noFill/>
                          </a:ln>
                          <a:solidFill>
                            <a:schemeClr val="tx1"/>
                          </a:solidFill>
                          <a:effectLst/>
                          <a:latin typeface="Arial Narrow" pitchFamily="34" charset="0"/>
                        </a:rPr>
                        <a:t> </a:t>
                      </a:r>
                    </a:p>
                  </a:txBody>
                  <a:tcPr marL="91430" marR="91430"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75000"/>
                        <a:buFont typeface="Wingdings" pitchFamily="2" charset="2"/>
                        <a:buNone/>
                        <a:tabLst/>
                      </a:pPr>
                      <a:r>
                        <a:rPr kumimoji="0" lang="en-AU" sz="1600" b="0" i="0" u="none" strike="noStrike" cap="none" normalizeH="0" baseline="0" dirty="0">
                          <a:ln>
                            <a:noFill/>
                          </a:ln>
                          <a:solidFill>
                            <a:schemeClr val="tx1"/>
                          </a:solidFill>
                          <a:effectLst/>
                          <a:latin typeface="Arial Narrow" pitchFamily="34" charset="0"/>
                        </a:rPr>
                        <a:t>5 mins</a:t>
                      </a:r>
                    </a:p>
                  </a:txBody>
                  <a:tcPr marL="91430" marR="91430"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06404980"/>
                  </a:ext>
                </a:extLst>
              </a:tr>
            </a:tbl>
          </a:graphicData>
        </a:graphic>
      </p:graphicFrame>
    </p:spTree>
    <p:extLst>
      <p:ext uri="{BB962C8B-B14F-4D97-AF65-F5344CB8AC3E}">
        <p14:creationId xmlns:p14="http://schemas.microsoft.com/office/powerpoint/2010/main" val="15739621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94478"/>
            <a:ext cx="9144000" cy="1277957"/>
          </a:xfrm>
        </p:spPr>
        <p:txBody>
          <a:bodyPr/>
          <a:lstStyle/>
          <a:p>
            <a:r>
              <a:rPr lang="en-AU" altLang="en-US" dirty="0"/>
              <a:t>Safe Disposal</a:t>
            </a:r>
            <a:endParaRPr lang="en-US" sz="2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1206500" y="1925657"/>
            <a:ext cx="7581900" cy="2923877"/>
          </a:xfrm>
          <a:prstGeom prst="rect">
            <a:avLst/>
          </a:prstGeom>
          <a:noFill/>
        </p:spPr>
        <p:txBody>
          <a:bodyPr wrap="square" rtlCol="0">
            <a:spAutoFit/>
          </a:bodyPr>
          <a:lstStyle/>
          <a:p>
            <a:pPr marL="342900" indent="-342900">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Handling of used injecting equipment</a:t>
            </a:r>
          </a:p>
          <a:p>
            <a:pPr marL="342900" indent="-342900">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Follow work-place policies and procedures</a:t>
            </a:r>
          </a:p>
          <a:p>
            <a:pPr lvl="1"/>
            <a:r>
              <a:rPr lang="en-US" altLang="en-US" sz="2200" dirty="0">
                <a:latin typeface="Arial" panose="020B0604020202020204" pitchFamily="34" charset="0"/>
                <a:cs typeface="Arial" panose="020B0604020202020204" pitchFamily="34" charset="0"/>
              </a:rPr>
              <a:t>	</a:t>
            </a:r>
            <a:r>
              <a:rPr lang="en-US" altLang="en-US" sz="2200" i="1" dirty="0">
                <a:latin typeface="Arial" panose="020B0604020202020204" pitchFamily="34" charset="0"/>
                <a:cs typeface="Arial" panose="020B0604020202020204" pitchFamily="34" charset="0"/>
              </a:rPr>
              <a:t>See QNSP Guidelines Appendix E</a:t>
            </a:r>
          </a:p>
          <a:p>
            <a:pPr marL="342900" indent="-342900">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Conducting needle sweeps</a:t>
            </a:r>
          </a:p>
          <a:p>
            <a:pPr lvl="1"/>
            <a:r>
              <a:rPr lang="en-US" altLang="en-US" sz="2200" dirty="0">
                <a:latin typeface="Arial" panose="020B0604020202020204" pitchFamily="34" charset="0"/>
                <a:cs typeface="Arial" panose="020B0604020202020204" pitchFamily="34" charset="0"/>
              </a:rPr>
              <a:t>	</a:t>
            </a:r>
            <a:r>
              <a:rPr lang="en-US" altLang="en-US" sz="2200" i="1" dirty="0">
                <a:latin typeface="Arial" panose="020B0604020202020204" pitchFamily="34" charset="0"/>
                <a:cs typeface="Arial" panose="020B0604020202020204" pitchFamily="34" charset="0"/>
              </a:rPr>
              <a:t>Equipment</a:t>
            </a:r>
          </a:p>
          <a:p>
            <a:pPr lvl="1"/>
            <a:r>
              <a:rPr lang="en-US" altLang="en-US" sz="2200" i="1" dirty="0">
                <a:latin typeface="Arial" panose="020B0604020202020204" pitchFamily="34" charset="0"/>
                <a:cs typeface="Arial" panose="020B0604020202020204" pitchFamily="34" charset="0"/>
              </a:rPr>
              <a:t>	Work place procedures</a:t>
            </a:r>
          </a:p>
          <a:p>
            <a:pPr lvl="1"/>
            <a:r>
              <a:rPr lang="en-US" altLang="en-US" sz="2200" i="1" dirty="0">
                <a:latin typeface="Arial" panose="020B0604020202020204" pitchFamily="34" charset="0"/>
                <a:cs typeface="Arial" panose="020B0604020202020204" pitchFamily="34" charset="0"/>
              </a:rPr>
              <a:t>	Community consultation</a:t>
            </a:r>
          </a:p>
          <a:p>
            <a:endParaRPr lang="en-US"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3765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53278"/>
            <a:ext cx="9144000" cy="1277957"/>
          </a:xfrm>
        </p:spPr>
        <p:txBody>
          <a:bodyPr/>
          <a:lstStyle/>
          <a:p>
            <a:r>
              <a:rPr lang="en-US" altLang="en-US" dirty="0"/>
              <a:t>Needle Stick </a:t>
            </a:r>
            <a:br>
              <a:rPr lang="en-US" altLang="en-US" dirty="0"/>
            </a:br>
            <a:r>
              <a:rPr lang="en-US" altLang="en-US" dirty="0"/>
              <a:t>Injury (NSI) Risks</a:t>
            </a:r>
            <a:endParaRPr lang="en-US" sz="2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1054100" y="2154257"/>
            <a:ext cx="7581900" cy="1569660"/>
          </a:xfrm>
          <a:prstGeom prst="rect">
            <a:avLst/>
          </a:prstGeom>
          <a:noFill/>
        </p:spPr>
        <p:txBody>
          <a:bodyPr wrap="square" rtlCol="0">
            <a:spAutoFit/>
          </a:bodyPr>
          <a:lstStyle/>
          <a:p>
            <a:r>
              <a:rPr lang="en-AU" altLang="en-US" sz="2400" dirty="0">
                <a:latin typeface="Arial" panose="020B0604020202020204" pitchFamily="34" charset="0"/>
                <a:cs typeface="Arial" panose="020B0604020202020204" pitchFamily="34" charset="0"/>
              </a:rPr>
              <a:t>There is a very low risk for transmission of these viruses from a discarded needle. The </a:t>
            </a:r>
            <a:r>
              <a:rPr lang="en-AU" altLang="en-US" sz="2400" i="1" dirty="0">
                <a:latin typeface="Arial" panose="020B0604020202020204" pitchFamily="34" charset="0"/>
                <a:cs typeface="Arial" panose="020B0604020202020204" pitchFamily="34" charset="0"/>
              </a:rPr>
              <a:t>potential</a:t>
            </a:r>
            <a:r>
              <a:rPr lang="en-AU" altLang="en-US" sz="2400" dirty="0">
                <a:latin typeface="Arial" panose="020B0604020202020204" pitchFamily="34" charset="0"/>
                <a:cs typeface="Arial" panose="020B0604020202020204" pitchFamily="34" charset="0"/>
              </a:rPr>
              <a:t> risk of infection even if the blood is positive is:</a:t>
            </a:r>
          </a:p>
          <a:p>
            <a:endParaRPr lang="en-AU" altLang="en-US" sz="2400" dirty="0">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5C79CEF1-0B57-8140-865E-C09454D07EE0}"/>
              </a:ext>
            </a:extLst>
          </p:cNvPr>
          <p:cNvGrpSpPr/>
          <p:nvPr/>
        </p:nvGrpSpPr>
        <p:grpSpPr>
          <a:xfrm>
            <a:off x="1054100" y="3581401"/>
            <a:ext cx="3492500" cy="3276599"/>
            <a:chOff x="1054100" y="3581401"/>
            <a:chExt cx="3492500" cy="3276599"/>
          </a:xfrm>
        </p:grpSpPr>
        <p:sp>
          <p:nvSpPr>
            <p:cNvPr id="4" name="Rectangle 3">
              <a:extLst>
                <a:ext uri="{FF2B5EF4-FFF2-40B4-BE49-F238E27FC236}">
                  <a16:creationId xmlns:a16="http://schemas.microsoft.com/office/drawing/2014/main" id="{7932159A-8C49-7D40-A8D4-DB31953E40E9}"/>
                </a:ext>
              </a:extLst>
            </p:cNvPr>
            <p:cNvSpPr/>
            <p:nvPr/>
          </p:nvSpPr>
          <p:spPr>
            <a:xfrm>
              <a:off x="1054100" y="3581401"/>
              <a:ext cx="3492500" cy="3276599"/>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9BA2D13D-04EB-BD4F-9206-A604099CDFA6}"/>
                </a:ext>
              </a:extLst>
            </p:cNvPr>
            <p:cNvSpPr txBox="1"/>
            <p:nvPr/>
          </p:nvSpPr>
          <p:spPr>
            <a:xfrm>
              <a:off x="1270000" y="3835401"/>
              <a:ext cx="3086100" cy="2862322"/>
            </a:xfrm>
            <a:prstGeom prst="rect">
              <a:avLst/>
            </a:prstGeom>
            <a:noFill/>
          </p:spPr>
          <p:txBody>
            <a:bodyPr wrap="square" rtlCol="0">
              <a:spAutoFit/>
            </a:bodyPr>
            <a:lstStyle/>
            <a:p>
              <a:pPr>
                <a:defRPr/>
              </a:pPr>
              <a:r>
                <a:rPr lang="en-AU" sz="2400" b="1" dirty="0">
                  <a:solidFill>
                    <a:schemeClr val="bg1"/>
                  </a:solidFill>
                  <a:latin typeface="Arial" panose="020B0604020202020204" pitchFamily="34" charset="0"/>
                  <a:cs typeface="Arial" panose="020B0604020202020204" pitchFamily="34" charset="0"/>
                </a:rPr>
                <a:t>OCCUPATIONAL</a:t>
              </a:r>
            </a:p>
            <a:p>
              <a:pPr>
                <a:defRPr/>
              </a:pPr>
              <a:r>
                <a:rPr lang="en-AU" sz="2400" dirty="0">
                  <a:solidFill>
                    <a:schemeClr val="bg1"/>
                  </a:solidFill>
                  <a:latin typeface="Arial" panose="020B0604020202020204" pitchFamily="34" charset="0"/>
                  <a:cs typeface="Arial" panose="020B0604020202020204" pitchFamily="34" charset="0"/>
                </a:rPr>
                <a:t>HCV = 3% - 8%</a:t>
              </a:r>
            </a:p>
            <a:p>
              <a:pPr>
                <a:defRPr/>
              </a:pPr>
              <a:r>
                <a:rPr lang="en-AU" sz="2400" dirty="0">
                  <a:solidFill>
                    <a:schemeClr val="bg1"/>
                  </a:solidFill>
                  <a:latin typeface="Arial" panose="020B0604020202020204" pitchFamily="34" charset="0"/>
                  <a:cs typeface="Arial" panose="020B0604020202020204" pitchFamily="34" charset="0"/>
                </a:rPr>
                <a:t>HBV = 30 %</a:t>
              </a:r>
            </a:p>
            <a:p>
              <a:pPr>
                <a:defRPr/>
              </a:pPr>
              <a:r>
                <a:rPr lang="en-AU" sz="2400" dirty="0">
                  <a:solidFill>
                    <a:schemeClr val="bg1"/>
                  </a:solidFill>
                  <a:latin typeface="Arial" panose="020B0604020202020204" pitchFamily="34" charset="0"/>
                  <a:cs typeface="Arial" panose="020B0604020202020204" pitchFamily="34" charset="0"/>
                </a:rPr>
                <a:t>HIV = 0.4%</a:t>
              </a:r>
            </a:p>
            <a:p>
              <a:pPr>
                <a:defRPr/>
              </a:pPr>
              <a:endParaRPr lang="en-AU" dirty="0">
                <a:solidFill>
                  <a:schemeClr val="bg1"/>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endParaRPr>
            </a:p>
            <a:p>
              <a:pPr>
                <a:defRPr/>
              </a:pPr>
              <a:r>
                <a:rPr lang="en-AU" sz="1400" dirty="0">
                  <a:solidFill>
                    <a:schemeClr val="bg1"/>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http://www.hepqld.asn.au/~hepatiti/images/resources/factsheets/09_needle-stick_injury.pdf</a:t>
              </a:r>
              <a:r>
                <a:rPr lang="en-AU" sz="1400" dirty="0">
                  <a:solidFill>
                    <a:schemeClr val="bg1"/>
                  </a:solidFill>
                  <a:latin typeface="Arial" panose="020B0604020202020204" pitchFamily="34" charset="0"/>
                  <a:cs typeface="Arial" panose="020B0604020202020204" pitchFamily="34" charset="0"/>
                </a:rPr>
                <a:t> </a:t>
              </a:r>
            </a:p>
            <a:p>
              <a:endParaRPr lang="en-US" dirty="0">
                <a:solidFill>
                  <a:schemeClr val="bg1"/>
                </a:solidFill>
                <a:latin typeface="Arial" panose="020B0604020202020204" pitchFamily="34" charset="0"/>
                <a:cs typeface="Arial" panose="020B0604020202020204" pitchFamily="34" charset="0"/>
              </a:endParaRPr>
            </a:p>
          </p:txBody>
        </p:sp>
      </p:grpSp>
      <p:grpSp>
        <p:nvGrpSpPr>
          <p:cNvPr id="9" name="Group 8">
            <a:extLst>
              <a:ext uri="{FF2B5EF4-FFF2-40B4-BE49-F238E27FC236}">
                <a16:creationId xmlns:a16="http://schemas.microsoft.com/office/drawing/2014/main" id="{2DBDC441-CA76-DA43-9761-2DF3B6ABC7E8}"/>
              </a:ext>
            </a:extLst>
          </p:cNvPr>
          <p:cNvGrpSpPr/>
          <p:nvPr/>
        </p:nvGrpSpPr>
        <p:grpSpPr>
          <a:xfrm>
            <a:off x="4546600" y="3581401"/>
            <a:ext cx="3492500" cy="3454876"/>
            <a:chOff x="4546600" y="3581401"/>
            <a:chExt cx="3492500" cy="3454876"/>
          </a:xfrm>
        </p:grpSpPr>
        <p:sp>
          <p:nvSpPr>
            <p:cNvPr id="6" name="Rectangle 5">
              <a:extLst>
                <a:ext uri="{FF2B5EF4-FFF2-40B4-BE49-F238E27FC236}">
                  <a16:creationId xmlns:a16="http://schemas.microsoft.com/office/drawing/2014/main" id="{EBF7050E-C66C-4F46-AA6F-05930EAC28F5}"/>
                </a:ext>
              </a:extLst>
            </p:cNvPr>
            <p:cNvSpPr/>
            <p:nvPr/>
          </p:nvSpPr>
          <p:spPr>
            <a:xfrm>
              <a:off x="4546600" y="3581401"/>
              <a:ext cx="3492500" cy="3276599"/>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A30DA87E-D0C7-4443-BFCE-B1C152D21BD2}"/>
                </a:ext>
              </a:extLst>
            </p:cNvPr>
            <p:cNvSpPr txBox="1"/>
            <p:nvPr/>
          </p:nvSpPr>
          <p:spPr>
            <a:xfrm>
              <a:off x="4762500" y="3835401"/>
              <a:ext cx="3086100" cy="3200876"/>
            </a:xfrm>
            <a:prstGeom prst="rect">
              <a:avLst/>
            </a:prstGeom>
            <a:noFill/>
          </p:spPr>
          <p:txBody>
            <a:bodyPr wrap="square" rtlCol="0">
              <a:spAutoFit/>
            </a:bodyPr>
            <a:lstStyle/>
            <a:p>
              <a:pPr>
                <a:defRPr/>
              </a:pPr>
              <a:r>
                <a:rPr lang="en-AU" sz="2400" b="1" dirty="0">
                  <a:solidFill>
                    <a:schemeClr val="bg1"/>
                  </a:solidFill>
                  <a:latin typeface="Arial" panose="020B0604020202020204" pitchFamily="34" charset="0"/>
                  <a:cs typeface="Arial" panose="020B0604020202020204" pitchFamily="34" charset="0"/>
                </a:rPr>
                <a:t>COMMUNITY</a:t>
              </a:r>
            </a:p>
            <a:p>
              <a:pPr>
                <a:defRPr/>
              </a:pPr>
              <a:r>
                <a:rPr lang="en-AU" sz="2400" dirty="0">
                  <a:solidFill>
                    <a:schemeClr val="bg1"/>
                  </a:solidFill>
                  <a:latin typeface="Arial" panose="020B0604020202020204" pitchFamily="34" charset="0"/>
                  <a:cs typeface="Arial" panose="020B0604020202020204" pitchFamily="34" charset="0"/>
                </a:rPr>
                <a:t>Two confirmed cases as of April 2006</a:t>
              </a:r>
            </a:p>
            <a:p>
              <a:pPr>
                <a:defRPr/>
              </a:pPr>
              <a:endParaRPr lang="en-AU" sz="1400" dirty="0">
                <a:solidFill>
                  <a:schemeClr val="bg1"/>
                </a:solidFill>
                <a:latin typeface="Arial" panose="020B0604020202020204" pitchFamily="34" charset="0"/>
                <a:cs typeface="Arial" panose="020B0604020202020204" pitchFamily="34" charset="0"/>
              </a:endParaRPr>
            </a:p>
            <a:p>
              <a:pPr>
                <a:defRPr/>
              </a:pPr>
              <a:endParaRPr lang="en-AU" sz="1400" dirty="0">
                <a:solidFill>
                  <a:schemeClr val="bg1"/>
                </a:solidFill>
                <a:latin typeface="Arial" panose="020B0604020202020204" pitchFamily="34" charset="0"/>
                <a:cs typeface="Arial" panose="020B0604020202020204" pitchFamily="34" charset="0"/>
              </a:endParaRPr>
            </a:p>
            <a:p>
              <a:pPr>
                <a:defRPr/>
              </a:pPr>
              <a:r>
                <a:rPr lang="en-AU" sz="1400" dirty="0">
                  <a:solidFill>
                    <a:schemeClr val="bg1"/>
                  </a:solidFill>
                  <a:latin typeface="Arial" panose="020B0604020202020204" pitchFamily="34" charset="0"/>
                  <a:cs typeface="Arial" panose="020B0604020202020204" pitchFamily="34" charset="0"/>
                </a:rPr>
                <a:t>Haber, P.S; Young, M.M;  Dorrington, L.; Jones, A.; Kaldor, J.; De </a:t>
              </a:r>
              <a:r>
                <a:rPr lang="en-AU" sz="1400" dirty="0" err="1">
                  <a:solidFill>
                    <a:schemeClr val="bg1"/>
                  </a:solidFill>
                  <a:latin typeface="Arial" panose="020B0604020202020204" pitchFamily="34" charset="0"/>
                  <a:cs typeface="Arial" panose="020B0604020202020204" pitchFamily="34" charset="0"/>
                </a:rPr>
                <a:t>Kanzow</a:t>
              </a:r>
              <a:r>
                <a:rPr lang="en-AU" sz="1400" dirty="0">
                  <a:solidFill>
                    <a:schemeClr val="bg1"/>
                  </a:solidFill>
                  <a:latin typeface="Arial" panose="020B0604020202020204" pitchFamily="34" charset="0"/>
                  <a:cs typeface="Arial" panose="020B0604020202020204" pitchFamily="34" charset="0"/>
                </a:rPr>
                <a:t>, S. and Rawlinson, W. D. (2006) </a:t>
              </a:r>
              <a:r>
                <a:rPr lang="en-AU" sz="1400" u="sng" dirty="0">
                  <a:solidFill>
                    <a:schemeClr val="bg1"/>
                  </a:solidFill>
                  <a:latin typeface="Arial" panose="020B0604020202020204" pitchFamily="34" charset="0"/>
                  <a:cs typeface="Arial" panose="020B0604020202020204" pitchFamily="34" charset="0"/>
                </a:rPr>
                <a:t>Transmission of hepatitis C virus by needle-stick injury in community settings</a:t>
              </a:r>
              <a:r>
                <a:rPr lang="en-AU" sz="1400" dirty="0">
                  <a:solidFill>
                    <a:schemeClr val="bg1"/>
                  </a:solidFill>
                  <a:latin typeface="Arial" panose="020B0604020202020204" pitchFamily="34" charset="0"/>
                  <a:cs typeface="Arial" panose="020B0604020202020204" pitchFamily="34" charset="0"/>
                </a:rPr>
                <a:t> </a:t>
              </a:r>
              <a:r>
                <a:rPr lang="en-AU" sz="1400" i="1" dirty="0">
                  <a:solidFill>
                    <a:schemeClr val="bg1"/>
                  </a:solidFill>
                  <a:latin typeface="Arial" panose="020B0604020202020204" pitchFamily="34" charset="0"/>
                  <a:cs typeface="Arial" panose="020B0604020202020204" pitchFamily="34" charset="0"/>
                </a:rPr>
                <a:t>Journal of Hepatology</a:t>
              </a:r>
            </a:p>
            <a:p>
              <a:endParaRPr lang="en-US"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1404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250" fill="hold"/>
                                        <p:tgtEl>
                                          <p:spTgt spid="9"/>
                                        </p:tgtEl>
                                        <p:attrNameLst>
                                          <p:attrName>ppt_x</p:attrName>
                                        </p:attrNameLst>
                                      </p:cBhvr>
                                      <p:tavLst>
                                        <p:tav tm="0">
                                          <p:val>
                                            <p:strVal val="#ppt_x"/>
                                          </p:val>
                                        </p:tav>
                                        <p:tav tm="100000">
                                          <p:val>
                                            <p:strVal val="#ppt_x"/>
                                          </p:val>
                                        </p:tav>
                                      </p:tavLst>
                                    </p:anim>
                                    <p:anim calcmode="lin" valueType="num">
                                      <p:cBhvr additive="base">
                                        <p:cTn id="19" dur="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US" altLang="en-US" dirty="0"/>
              <a:t>Managing a NSI</a:t>
            </a:r>
            <a:endParaRPr lang="en-US" sz="2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914400" y="1277957"/>
            <a:ext cx="7581900" cy="4785926"/>
          </a:xfrm>
          <a:prstGeom prst="rect">
            <a:avLst/>
          </a:prstGeom>
          <a:noFill/>
        </p:spPr>
        <p:txBody>
          <a:bodyPr wrap="square" rtlCol="0">
            <a:spAutoFit/>
          </a:bodyPr>
          <a:lstStyle/>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Stay calm</a:t>
            </a:r>
          </a:p>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Wash the area with running water &amp; soap (if available) as soon as possible </a:t>
            </a:r>
          </a:p>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Apply a sterile dressing as necessary, and apply pressure through the dressing if bleeding is still occurring</a:t>
            </a:r>
          </a:p>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If at work, tell your supervisor or boss about the incident (report it). </a:t>
            </a:r>
          </a:p>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It is important to be medically assessed as soon as possible. Visit your local doctor or hospital emergency department promptly; they will manage blood testing, counselling and possible hepatitis B and tetanus vaccination and/or medication</a:t>
            </a:r>
          </a:p>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Dispose of the needle/syringe safely </a:t>
            </a:r>
          </a:p>
          <a:p>
            <a:pPr marL="285750" indent="-285750">
              <a:spcAft>
                <a:spcPts val="600"/>
              </a:spcAft>
              <a:buFont typeface="Arial" panose="020B0604020202020204" pitchFamily="34" charset="0"/>
              <a:buChar char="•"/>
              <a:defRPr/>
            </a:pPr>
            <a:r>
              <a:rPr lang="en-AU" altLang="en-US" dirty="0">
                <a:solidFill>
                  <a:schemeClr val="tx1">
                    <a:lumMod val="75000"/>
                    <a:lumOff val="25000"/>
                  </a:schemeClr>
                </a:solidFill>
                <a:latin typeface="Arial" panose="020B0604020202020204" pitchFamily="34" charset="0"/>
                <a:cs typeface="Arial" panose="020B0604020202020204" pitchFamily="34" charset="0"/>
              </a:rPr>
              <a:t>Testing of syringes is usually not conducted so there is no need to keep the syringe</a:t>
            </a:r>
          </a:p>
          <a:p>
            <a:pPr>
              <a:spcAft>
                <a:spcPts val="600"/>
              </a:spcAft>
              <a:defRPr/>
            </a:pPr>
            <a:r>
              <a:rPr lang="en-AU" altLang="en-US" i="1" dirty="0">
                <a:solidFill>
                  <a:schemeClr val="tx1">
                    <a:lumMod val="75000"/>
                    <a:lumOff val="25000"/>
                  </a:schemeClr>
                </a:solidFill>
                <a:latin typeface="Arial" panose="020B0604020202020204" pitchFamily="34" charset="0"/>
                <a:cs typeface="Arial" panose="020B0604020202020204" pitchFamily="34" charset="0"/>
              </a:rPr>
              <a:t>Guideline Management of occupational exposure to blood and body fluids 2017, Queensland	Health.</a:t>
            </a:r>
          </a:p>
        </p:txBody>
      </p:sp>
      <p:grpSp>
        <p:nvGrpSpPr>
          <p:cNvPr id="11" name="Group 10">
            <a:extLst>
              <a:ext uri="{FF2B5EF4-FFF2-40B4-BE49-F238E27FC236}">
                <a16:creationId xmlns:a16="http://schemas.microsoft.com/office/drawing/2014/main" id="{668C02FA-C68F-194F-A654-4D0896B96E5B}"/>
              </a:ext>
            </a:extLst>
          </p:cNvPr>
          <p:cNvGrpSpPr/>
          <p:nvPr/>
        </p:nvGrpSpPr>
        <p:grpSpPr>
          <a:xfrm>
            <a:off x="0" y="6063882"/>
            <a:ext cx="9144000" cy="971917"/>
            <a:chOff x="0" y="6063882"/>
            <a:chExt cx="9144000" cy="971917"/>
          </a:xfrm>
        </p:grpSpPr>
        <p:sp>
          <p:nvSpPr>
            <p:cNvPr id="4" name="Rectangle 3">
              <a:extLst>
                <a:ext uri="{FF2B5EF4-FFF2-40B4-BE49-F238E27FC236}">
                  <a16:creationId xmlns:a16="http://schemas.microsoft.com/office/drawing/2014/main" id="{7932159A-8C49-7D40-A8D4-DB31953E40E9}"/>
                </a:ext>
              </a:extLst>
            </p:cNvPr>
            <p:cNvSpPr/>
            <p:nvPr/>
          </p:nvSpPr>
          <p:spPr>
            <a:xfrm>
              <a:off x="0" y="6063882"/>
              <a:ext cx="9144000" cy="971917"/>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DAB4142A-AB1A-2F44-8071-C3FF50B0B1B6}"/>
                </a:ext>
              </a:extLst>
            </p:cNvPr>
            <p:cNvSpPr txBox="1"/>
            <p:nvPr/>
          </p:nvSpPr>
          <p:spPr>
            <a:xfrm>
              <a:off x="914400" y="6134100"/>
              <a:ext cx="7581900" cy="646331"/>
            </a:xfrm>
            <a:prstGeom prst="rect">
              <a:avLst/>
            </a:prstGeom>
            <a:noFill/>
          </p:spPr>
          <p:txBody>
            <a:bodyPr wrap="square" rtlCol="0">
              <a:spAutoFit/>
            </a:bodyPr>
            <a:lstStyle/>
            <a:p>
              <a:pPr>
                <a:spcBef>
                  <a:spcPct val="0"/>
                </a:spcBef>
              </a:pPr>
              <a:r>
                <a:rPr lang="en-US" altLang="en-US" b="1" dirty="0">
                  <a:solidFill>
                    <a:schemeClr val="bg1"/>
                  </a:solidFill>
                  <a:latin typeface="Arial" panose="020B0604020202020204" pitchFamily="34" charset="0"/>
                  <a:ea typeface="MS PGothic" panose="020B0600070205080204" pitchFamily="34" charset="-128"/>
                </a:rPr>
                <a:t>Queensland Clean Needle Helpline</a:t>
              </a:r>
            </a:p>
            <a:p>
              <a:pPr>
                <a:spcBef>
                  <a:spcPct val="0"/>
                </a:spcBef>
              </a:pPr>
              <a:r>
                <a:rPr lang="en-US" altLang="en-US" dirty="0">
                  <a:solidFill>
                    <a:schemeClr val="bg1"/>
                  </a:solidFill>
                  <a:latin typeface="Arial" panose="020B0604020202020204" pitchFamily="34" charset="0"/>
                  <a:ea typeface="MS PGothic" panose="020B0600070205080204" pitchFamily="34" charset="-128"/>
                </a:rPr>
                <a:t>In the event of NSI - Ph 1800 NEEDLE (1800 699959)</a:t>
              </a:r>
              <a:endParaRPr lang="en-AU" altLang="en-US" dirty="0">
                <a:solidFill>
                  <a:schemeClr val="bg1"/>
                </a:solidFill>
                <a:latin typeface="Arial" panose="020B0604020202020204" pitchFamily="34" charset="0"/>
                <a:ea typeface="MS PGothic" panose="020B0600070205080204" pitchFamily="34" charset="-128"/>
              </a:endParaRPr>
            </a:p>
          </p:txBody>
        </p:sp>
      </p:grpSp>
    </p:spTree>
    <p:extLst>
      <p:ext uri="{BB962C8B-B14F-4D97-AF65-F5344CB8AC3E}">
        <p14:creationId xmlns:p14="http://schemas.microsoft.com/office/powerpoint/2010/main" val="355433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250" fill="hold"/>
                                        <p:tgtEl>
                                          <p:spTgt spid="11"/>
                                        </p:tgtEl>
                                        <p:attrNameLst>
                                          <p:attrName>ppt_x</p:attrName>
                                        </p:attrNameLst>
                                      </p:cBhvr>
                                      <p:tavLst>
                                        <p:tav tm="0">
                                          <p:val>
                                            <p:strVal val="#ppt_x"/>
                                          </p:val>
                                        </p:tav>
                                        <p:tav tm="100000">
                                          <p:val>
                                            <p:strVal val="#ppt_x"/>
                                          </p:val>
                                        </p:tav>
                                      </p:tavLst>
                                    </p:anim>
                                    <p:anim calcmode="lin" valueType="num">
                                      <p:cBhvr additive="base">
                                        <p:cTn id="46" dur="2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932159A-8C49-7D40-A8D4-DB31953E40E9}"/>
              </a:ext>
            </a:extLst>
          </p:cNvPr>
          <p:cNvSpPr/>
          <p:nvPr/>
        </p:nvSpPr>
        <p:spPr>
          <a:xfrm>
            <a:off x="0" y="0"/>
            <a:ext cx="9144000" cy="1460500"/>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US" altLang="en-US" dirty="0">
                <a:solidFill>
                  <a:schemeClr val="bg1"/>
                </a:solidFill>
              </a:rPr>
              <a:t>Vein Care</a:t>
            </a:r>
            <a:endParaRPr lang="en-US" sz="2400" b="0" dirty="0">
              <a:solidFill>
                <a:schemeClr val="bg1"/>
              </a:solidFill>
            </a:endParaRPr>
          </a:p>
        </p:txBody>
      </p:sp>
      <p:sp>
        <p:nvSpPr>
          <p:cNvPr id="3" name="TextBox 2">
            <a:extLst>
              <a:ext uri="{FF2B5EF4-FFF2-40B4-BE49-F238E27FC236}">
                <a16:creationId xmlns:a16="http://schemas.microsoft.com/office/drawing/2014/main" id="{1DA1FE89-3176-014E-9222-592E6672C21D}"/>
              </a:ext>
            </a:extLst>
          </p:cNvPr>
          <p:cNvSpPr txBox="1"/>
          <p:nvPr/>
        </p:nvSpPr>
        <p:spPr>
          <a:xfrm>
            <a:off x="889000" y="2382857"/>
            <a:ext cx="7581900" cy="2385268"/>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Prolonging the life of injection sites by recognizing and seeking treatment for local injuries and infections can slow the progression to more risky injection sites</a:t>
            </a:r>
            <a:endParaRPr lang="en-AU" altLang="en-US" sz="24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pPr>
            <a:r>
              <a:rPr lang="en-US" altLang="en-US" sz="2400" dirty="0">
                <a:latin typeface="Arial" panose="020B0604020202020204" pitchFamily="34" charset="0"/>
                <a:cs typeface="Arial" panose="020B0604020202020204" pitchFamily="34" charset="0"/>
              </a:rPr>
              <a:t>This can prevent or delay some of the more serious injecting related harms</a:t>
            </a:r>
          </a:p>
        </p:txBody>
      </p:sp>
    </p:spTree>
    <p:extLst>
      <p:ext uri="{BB962C8B-B14F-4D97-AF65-F5344CB8AC3E}">
        <p14:creationId xmlns:p14="http://schemas.microsoft.com/office/powerpoint/2010/main" val="4163429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42078"/>
            <a:ext cx="9144000" cy="1277957"/>
          </a:xfrm>
        </p:spPr>
        <p:txBody>
          <a:bodyPr/>
          <a:lstStyle/>
          <a:p>
            <a:r>
              <a:rPr lang="en-US" altLang="en-US" dirty="0"/>
              <a:t>Arteries and Veins</a:t>
            </a:r>
            <a:endParaRPr lang="en-US" b="0" dirty="0"/>
          </a:p>
        </p:txBody>
      </p:sp>
      <p:pic>
        <p:nvPicPr>
          <p:cNvPr id="4" name="Picture 6" descr="https://upload.wikimedia.org/wikipedia/commons/e/e7/Gray528.png">
            <a:extLst>
              <a:ext uri="{FF2B5EF4-FFF2-40B4-BE49-F238E27FC236}">
                <a16:creationId xmlns:a16="http://schemas.microsoft.com/office/drawing/2014/main" id="{4DB9823F-AB2F-7843-8C63-56365AA57C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1300" y="1473863"/>
            <a:ext cx="2343150" cy="508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Venous system en.svg">
            <a:extLst>
              <a:ext uri="{FF2B5EF4-FFF2-40B4-BE49-F238E27FC236}">
                <a16:creationId xmlns:a16="http://schemas.microsoft.com/office/drawing/2014/main" id="{9E40989A-C1A0-0A4E-A496-065C33E95D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4450" y="1166812"/>
            <a:ext cx="3752850"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42386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2043935"/>
          </a:xfrm>
        </p:spPr>
        <p:txBody>
          <a:bodyPr/>
          <a:lstStyle/>
          <a:p>
            <a:r>
              <a:rPr lang="en-AU" altLang="en-US" dirty="0"/>
              <a:t>Harm Reduction Messages: </a:t>
            </a:r>
            <a:r>
              <a:rPr lang="en-AU" altLang="en-US" sz="4000" dirty="0"/>
              <a:t>Arterial injection </a:t>
            </a:r>
            <a:endParaRPr lang="en-US" sz="16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81050" y="2852757"/>
            <a:ext cx="7867650" cy="3631763"/>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AU" altLang="en-US" sz="2400" dirty="0">
                <a:solidFill>
                  <a:srgbClr val="000000"/>
                </a:solidFill>
                <a:latin typeface="Arial" panose="020B0604020202020204" pitchFamily="34" charset="0"/>
                <a:cs typeface="Arial" panose="020B0604020202020204" pitchFamily="34" charset="0"/>
              </a:rPr>
              <a:t>Do not inject into a blood vessel where there is a pulse</a:t>
            </a:r>
          </a:p>
          <a:p>
            <a:pPr marL="342900" indent="-342900">
              <a:spcAft>
                <a:spcPts val="600"/>
              </a:spcAft>
              <a:buFont typeface="Arial" panose="020B0604020202020204" pitchFamily="34" charset="0"/>
              <a:buChar char="•"/>
              <a:defRPr/>
            </a:pPr>
            <a:r>
              <a:rPr lang="en-AU" altLang="en-US" sz="2400" dirty="0">
                <a:solidFill>
                  <a:srgbClr val="000000"/>
                </a:solidFill>
                <a:latin typeface="Arial" panose="020B0604020202020204" pitchFamily="34" charset="0"/>
                <a:cs typeface="Arial" panose="020B0604020202020204" pitchFamily="34" charset="0"/>
              </a:rPr>
              <a:t>Can cause weakening or a fungal infection of the artery wall</a:t>
            </a:r>
          </a:p>
          <a:p>
            <a:pPr marL="342900" indent="-342900">
              <a:spcAft>
                <a:spcPts val="600"/>
              </a:spcAft>
              <a:buFont typeface="Arial" panose="020B0604020202020204" pitchFamily="34" charset="0"/>
              <a:buChar char="•"/>
              <a:defRPr/>
            </a:pPr>
            <a:r>
              <a:rPr lang="en-AU" altLang="en-US" sz="2400" b="1" dirty="0">
                <a:solidFill>
                  <a:srgbClr val="000000"/>
                </a:solidFill>
                <a:latin typeface="Arial" panose="020B0604020202020204" pitchFamily="34" charset="0"/>
                <a:cs typeface="Arial" panose="020B0604020202020204" pitchFamily="34" charset="0"/>
              </a:rPr>
              <a:t>IF IT OCCURS</a:t>
            </a:r>
          </a:p>
          <a:p>
            <a:pPr marL="800100" lvl="1" indent="-342900">
              <a:spcAft>
                <a:spcPts val="600"/>
              </a:spcAft>
              <a:buFont typeface="Arial" panose="020B0604020202020204" pitchFamily="34" charset="0"/>
              <a:buChar char="•"/>
              <a:defRPr/>
            </a:pPr>
            <a:r>
              <a:rPr lang="en-AU" altLang="en-US" sz="2000" i="1" dirty="0">
                <a:solidFill>
                  <a:srgbClr val="000000"/>
                </a:solidFill>
                <a:latin typeface="Arial" panose="020B0604020202020204" pitchFamily="34" charset="0"/>
                <a:cs typeface="Arial" panose="020B0604020202020204" pitchFamily="34" charset="0"/>
              </a:rPr>
              <a:t>Immediately withdraw the needle</a:t>
            </a:r>
          </a:p>
          <a:p>
            <a:pPr marL="800100" lvl="1" indent="-342900">
              <a:spcAft>
                <a:spcPts val="600"/>
              </a:spcAft>
              <a:buFont typeface="Arial" panose="020B0604020202020204" pitchFamily="34" charset="0"/>
              <a:buChar char="•"/>
              <a:defRPr/>
            </a:pPr>
            <a:r>
              <a:rPr lang="en-AU" altLang="en-US" sz="2000" i="1" dirty="0">
                <a:solidFill>
                  <a:srgbClr val="000000"/>
                </a:solidFill>
                <a:latin typeface="Arial" panose="020B0604020202020204" pitchFamily="34" charset="0"/>
                <a:cs typeface="Arial" panose="020B0604020202020204" pitchFamily="34" charset="0"/>
              </a:rPr>
              <a:t>Apply strong pressure to the site for at least 15 minutes</a:t>
            </a:r>
          </a:p>
          <a:p>
            <a:pPr marL="800100" lvl="1" indent="-342900">
              <a:spcAft>
                <a:spcPts val="600"/>
              </a:spcAft>
              <a:buFont typeface="Arial" panose="020B0604020202020204" pitchFamily="34" charset="0"/>
              <a:buChar char="•"/>
              <a:defRPr/>
            </a:pPr>
            <a:r>
              <a:rPr lang="en-AU" altLang="en-US" sz="2000" i="1" dirty="0">
                <a:solidFill>
                  <a:srgbClr val="000000"/>
                </a:solidFill>
                <a:latin typeface="Arial" panose="020B0604020202020204" pitchFamily="34" charset="0"/>
                <a:cs typeface="Arial" panose="020B0604020202020204" pitchFamily="34" charset="0"/>
              </a:rPr>
              <a:t>Raise the affected limb</a:t>
            </a:r>
          </a:p>
          <a:p>
            <a:pPr marL="800100" lvl="1" indent="-342900">
              <a:spcAft>
                <a:spcPts val="600"/>
              </a:spcAft>
              <a:buFont typeface="Arial" panose="020B0604020202020204" pitchFamily="34" charset="0"/>
              <a:buChar char="•"/>
              <a:defRPr/>
            </a:pPr>
            <a:r>
              <a:rPr lang="en-AU" altLang="en-US" sz="2000" i="1" dirty="0">
                <a:solidFill>
                  <a:srgbClr val="000000"/>
                </a:solidFill>
                <a:latin typeface="Arial" panose="020B0604020202020204" pitchFamily="34" charset="0"/>
                <a:cs typeface="Arial" panose="020B0604020202020204" pitchFamily="34" charset="0"/>
              </a:rPr>
              <a:t>Seek medical advice</a:t>
            </a:r>
          </a:p>
        </p:txBody>
      </p:sp>
      <p:sp>
        <p:nvSpPr>
          <p:cNvPr id="4" name="Rectangle 3">
            <a:extLst>
              <a:ext uri="{FF2B5EF4-FFF2-40B4-BE49-F238E27FC236}">
                <a16:creationId xmlns:a16="http://schemas.microsoft.com/office/drawing/2014/main" id="{B5BFAC11-9800-B84B-809E-451C11CF005D}"/>
              </a:ext>
            </a:extLst>
          </p:cNvPr>
          <p:cNvSpPr/>
          <p:nvPr/>
        </p:nvSpPr>
        <p:spPr>
          <a:xfrm>
            <a:off x="444500" y="2094735"/>
            <a:ext cx="8204200" cy="523220"/>
          </a:xfrm>
          <a:prstGeom prst="rect">
            <a:avLst/>
          </a:prstGeom>
        </p:spPr>
        <p:txBody>
          <a:bodyPr wrap="square">
            <a:spAutoFit/>
          </a:bodyPr>
          <a:lstStyle/>
          <a:p>
            <a:r>
              <a:rPr lang="en-US" altLang="en-US" sz="1400" dirty="0">
                <a:latin typeface="Arial" panose="020B0604020202020204" pitchFamily="34" charset="0"/>
                <a:cs typeface="Arial" panose="020B0604020202020204" pitchFamily="34" charset="0"/>
              </a:rPr>
              <a:t>From: </a:t>
            </a:r>
            <a:r>
              <a:rPr lang="en-US" altLang="en-US" sz="1400" dirty="0" err="1">
                <a:latin typeface="Arial" panose="020B0604020202020204" pitchFamily="34" charset="0"/>
                <a:cs typeface="Arial" panose="020B0604020202020204" pitchFamily="34" charset="0"/>
              </a:rPr>
              <a:t>Hardacre</a:t>
            </a:r>
            <a:r>
              <a:rPr lang="en-US" altLang="en-US" sz="1400" dirty="0">
                <a:latin typeface="Arial" panose="020B0604020202020204" pitchFamily="34" charset="0"/>
                <a:cs typeface="Arial" panose="020B0604020202020204" pitchFamily="34" charset="0"/>
              </a:rPr>
              <a:t>, Preston and </a:t>
            </a:r>
            <a:r>
              <a:rPr lang="en-US" altLang="en-US" sz="1400" dirty="0" err="1">
                <a:latin typeface="Arial" panose="020B0604020202020204" pitchFamily="34" charset="0"/>
                <a:cs typeface="Arial" panose="020B0604020202020204" pitchFamily="34" charset="0"/>
              </a:rPr>
              <a:t>Derricott</a:t>
            </a:r>
            <a:r>
              <a:rPr lang="en-US" altLang="en-US" sz="1400" dirty="0">
                <a:latin typeface="Arial" panose="020B0604020202020204" pitchFamily="34" charset="0"/>
                <a:cs typeface="Arial" panose="020B0604020202020204" pitchFamily="34" charset="0"/>
              </a:rPr>
              <a:t> (2003) </a:t>
            </a:r>
            <a:r>
              <a:rPr lang="en-US" altLang="en-US" sz="1400" u="sng" dirty="0">
                <a:latin typeface="Arial" panose="020B0604020202020204" pitchFamily="34" charset="0"/>
                <a:cs typeface="Arial" panose="020B0604020202020204" pitchFamily="34" charset="0"/>
              </a:rPr>
              <a:t>Preventing unnecessary vein damage: a briefing paper for those working with injecting drug users</a:t>
            </a:r>
            <a:r>
              <a:rPr lang="en-US" altLang="en-US" sz="1400" dirty="0">
                <a:latin typeface="Arial" panose="020B0604020202020204" pitchFamily="34" charset="0"/>
                <a:cs typeface="Arial" panose="020B0604020202020204" pitchFamily="34" charset="0"/>
              </a:rPr>
              <a:t> Exchange Campaigns: Queensland Health, Brisbane</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603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29378"/>
            <a:ext cx="9144000" cy="1277957"/>
          </a:xfrm>
        </p:spPr>
        <p:txBody>
          <a:bodyPr/>
          <a:lstStyle/>
          <a:p>
            <a:r>
              <a:rPr lang="en-AU" altLang="en-US" dirty="0"/>
              <a:t>Raising Veins </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49300" y="1307335"/>
            <a:ext cx="8153400" cy="830997"/>
          </a:xfrm>
          <a:prstGeom prst="rect">
            <a:avLst/>
          </a:prstGeom>
          <a:noFill/>
        </p:spPr>
        <p:txBody>
          <a:bodyPr wrap="square" rtlCol="0">
            <a:spAutoFit/>
          </a:bodyPr>
          <a:lstStyle/>
          <a:p>
            <a:pPr>
              <a:defRPr/>
            </a:pPr>
            <a:r>
              <a:rPr lang="en-US" altLang="en-US" sz="2400" kern="0" dirty="0">
                <a:latin typeface="Arial" panose="020B0604020202020204" pitchFamily="34" charset="0"/>
                <a:cs typeface="Arial" panose="020B0604020202020204" pitchFamily="34" charset="0"/>
              </a:rPr>
              <a:t>This advice may be helpful to raise a vein and therefore discourage injecting in other areas of the body</a:t>
            </a:r>
          </a:p>
        </p:txBody>
      </p:sp>
      <p:grpSp>
        <p:nvGrpSpPr>
          <p:cNvPr id="19" name="Group 18">
            <a:extLst>
              <a:ext uri="{FF2B5EF4-FFF2-40B4-BE49-F238E27FC236}">
                <a16:creationId xmlns:a16="http://schemas.microsoft.com/office/drawing/2014/main" id="{308D3654-5A67-CA4D-84EC-6EB5979C9026}"/>
              </a:ext>
            </a:extLst>
          </p:cNvPr>
          <p:cNvGrpSpPr/>
          <p:nvPr/>
        </p:nvGrpSpPr>
        <p:grpSpPr>
          <a:xfrm>
            <a:off x="940630" y="2419101"/>
            <a:ext cx="1879600" cy="2555523"/>
            <a:chOff x="610430" y="2419101"/>
            <a:chExt cx="1879600" cy="2555523"/>
          </a:xfrm>
        </p:grpSpPr>
        <p:pic>
          <p:nvPicPr>
            <p:cNvPr id="5" name="Picture 4">
              <a:extLst>
                <a:ext uri="{FF2B5EF4-FFF2-40B4-BE49-F238E27FC236}">
                  <a16:creationId xmlns:a16="http://schemas.microsoft.com/office/drawing/2014/main" id="{9474BB6E-15A7-B648-B5AF-B888C6134D4F}"/>
                </a:ext>
              </a:extLst>
            </p:cNvPr>
            <p:cNvPicPr>
              <a:picLocks noChangeAspect="1"/>
            </p:cNvPicPr>
            <p:nvPr/>
          </p:nvPicPr>
          <p:blipFill>
            <a:blip r:embed="rId2"/>
            <a:stretch>
              <a:fillRect/>
            </a:stretch>
          </p:blipFill>
          <p:spPr>
            <a:xfrm>
              <a:off x="749300" y="2419101"/>
              <a:ext cx="1250933" cy="1562346"/>
            </a:xfrm>
            <a:prstGeom prst="rect">
              <a:avLst/>
            </a:prstGeom>
          </p:spPr>
        </p:pic>
        <p:sp>
          <p:nvSpPr>
            <p:cNvPr id="14" name="TextBox 13">
              <a:extLst>
                <a:ext uri="{FF2B5EF4-FFF2-40B4-BE49-F238E27FC236}">
                  <a16:creationId xmlns:a16="http://schemas.microsoft.com/office/drawing/2014/main" id="{892D6B5C-21FE-984E-A2EB-215D3EDF1E08}"/>
                </a:ext>
              </a:extLst>
            </p:cNvPr>
            <p:cNvSpPr txBox="1"/>
            <p:nvPr/>
          </p:nvSpPr>
          <p:spPr>
            <a:xfrm>
              <a:off x="610430" y="4051294"/>
              <a:ext cx="1879600" cy="923330"/>
            </a:xfrm>
            <a:prstGeom prst="rect">
              <a:avLst/>
            </a:prstGeom>
            <a:noFill/>
          </p:spPr>
          <p:txBody>
            <a:bodyPr wrap="square" rtlCol="0">
              <a:spAutoFit/>
            </a:bodyPr>
            <a:lstStyle/>
            <a:p>
              <a:pPr algn="ctr"/>
              <a:r>
                <a:rPr lang="en-US" altLang="en-US" kern="0" dirty="0">
                  <a:latin typeface="Arial" panose="020B0604020202020204" pitchFamily="34" charset="0"/>
                  <a:cs typeface="Arial" panose="020B0604020202020204" pitchFamily="34" charset="0"/>
                </a:rPr>
                <a:t>Hot water/heat pack/hot bath</a:t>
              </a:r>
            </a:p>
            <a:p>
              <a:pPr algn="ctr"/>
              <a:endParaRPr lang="en-US" dirty="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902F0313-D689-D64A-90CB-A70721EC2829}"/>
              </a:ext>
            </a:extLst>
          </p:cNvPr>
          <p:cNvGrpSpPr/>
          <p:nvPr/>
        </p:nvGrpSpPr>
        <p:grpSpPr>
          <a:xfrm>
            <a:off x="3642624" y="2367068"/>
            <a:ext cx="1879600" cy="2191017"/>
            <a:chOff x="3312424" y="2252768"/>
            <a:chExt cx="1879600" cy="2191017"/>
          </a:xfrm>
        </p:grpSpPr>
        <p:pic>
          <p:nvPicPr>
            <p:cNvPr id="11" name="Picture 10">
              <a:extLst>
                <a:ext uri="{FF2B5EF4-FFF2-40B4-BE49-F238E27FC236}">
                  <a16:creationId xmlns:a16="http://schemas.microsoft.com/office/drawing/2014/main" id="{E65A705A-0017-3A4A-900C-44980781A5A6}"/>
                </a:ext>
              </a:extLst>
            </p:cNvPr>
            <p:cNvPicPr>
              <a:picLocks noChangeAspect="1"/>
            </p:cNvPicPr>
            <p:nvPr/>
          </p:nvPicPr>
          <p:blipFill>
            <a:blip r:embed="rId3"/>
            <a:stretch>
              <a:fillRect/>
            </a:stretch>
          </p:blipFill>
          <p:spPr>
            <a:xfrm>
              <a:off x="3546314" y="2252768"/>
              <a:ext cx="1411821" cy="1728679"/>
            </a:xfrm>
            <a:prstGeom prst="rect">
              <a:avLst/>
            </a:prstGeom>
          </p:spPr>
        </p:pic>
        <p:sp>
          <p:nvSpPr>
            <p:cNvPr id="15" name="TextBox 14">
              <a:extLst>
                <a:ext uri="{FF2B5EF4-FFF2-40B4-BE49-F238E27FC236}">
                  <a16:creationId xmlns:a16="http://schemas.microsoft.com/office/drawing/2014/main" id="{DFE5C473-8C04-3B42-9AEA-73A770D093A8}"/>
                </a:ext>
              </a:extLst>
            </p:cNvPr>
            <p:cNvSpPr txBox="1"/>
            <p:nvPr/>
          </p:nvSpPr>
          <p:spPr>
            <a:xfrm>
              <a:off x="3312424" y="4074453"/>
              <a:ext cx="1879600" cy="369332"/>
            </a:xfrm>
            <a:prstGeom prst="rect">
              <a:avLst/>
            </a:prstGeom>
            <a:noFill/>
          </p:spPr>
          <p:txBody>
            <a:bodyPr wrap="square" rtlCol="0">
              <a:spAutoFit/>
            </a:bodyPr>
            <a:lstStyle/>
            <a:p>
              <a:pPr algn="ctr"/>
              <a:r>
                <a:rPr lang="en-US" altLang="en-US" kern="0" dirty="0">
                  <a:latin typeface="Arial" panose="020B0604020202020204" pitchFamily="34" charset="0"/>
                  <a:cs typeface="Arial" panose="020B0604020202020204" pitchFamily="34" charset="0"/>
                </a:rPr>
                <a:t>Exercise</a:t>
              </a:r>
              <a:endParaRPr lang="en-US" dirty="0">
                <a:latin typeface="Arial" panose="020B0604020202020204"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id="{8748A736-DDC0-E349-9B96-C0AF20923F80}"/>
              </a:ext>
            </a:extLst>
          </p:cNvPr>
          <p:cNvGrpSpPr/>
          <p:nvPr/>
        </p:nvGrpSpPr>
        <p:grpSpPr>
          <a:xfrm>
            <a:off x="6122230" y="2650967"/>
            <a:ext cx="1907970" cy="1769659"/>
            <a:chOff x="5792030" y="2650967"/>
            <a:chExt cx="1907970" cy="1769659"/>
          </a:xfrm>
        </p:grpSpPr>
        <p:pic>
          <p:nvPicPr>
            <p:cNvPr id="9" name="Picture 8">
              <a:extLst>
                <a:ext uri="{FF2B5EF4-FFF2-40B4-BE49-F238E27FC236}">
                  <a16:creationId xmlns:a16="http://schemas.microsoft.com/office/drawing/2014/main" id="{881CF69E-36A5-5544-BEFF-4E2796FD7CF0}"/>
                </a:ext>
              </a:extLst>
            </p:cNvPr>
            <p:cNvPicPr>
              <a:picLocks noChangeAspect="1"/>
            </p:cNvPicPr>
            <p:nvPr/>
          </p:nvPicPr>
          <p:blipFill>
            <a:blip r:embed="rId4"/>
            <a:stretch>
              <a:fillRect/>
            </a:stretch>
          </p:blipFill>
          <p:spPr>
            <a:xfrm>
              <a:off x="5854468" y="2650967"/>
              <a:ext cx="1845532" cy="1138659"/>
            </a:xfrm>
            <a:prstGeom prst="rect">
              <a:avLst/>
            </a:prstGeom>
          </p:spPr>
        </p:pic>
        <p:sp>
          <p:nvSpPr>
            <p:cNvPr id="16" name="TextBox 15">
              <a:extLst>
                <a:ext uri="{FF2B5EF4-FFF2-40B4-BE49-F238E27FC236}">
                  <a16:creationId xmlns:a16="http://schemas.microsoft.com/office/drawing/2014/main" id="{3D24DA86-2665-3B46-AB7E-55B3F69CE6FE}"/>
                </a:ext>
              </a:extLst>
            </p:cNvPr>
            <p:cNvSpPr txBox="1"/>
            <p:nvPr/>
          </p:nvSpPr>
          <p:spPr>
            <a:xfrm>
              <a:off x="5792030" y="4051294"/>
              <a:ext cx="1879600" cy="369332"/>
            </a:xfrm>
            <a:prstGeom prst="rect">
              <a:avLst/>
            </a:prstGeom>
            <a:noFill/>
          </p:spPr>
          <p:txBody>
            <a:bodyPr wrap="square" rtlCol="0">
              <a:spAutoFit/>
            </a:bodyPr>
            <a:lstStyle/>
            <a:p>
              <a:pPr algn="ctr"/>
              <a:r>
                <a:rPr lang="en-US" altLang="en-US" kern="0" dirty="0">
                  <a:latin typeface="Arial" panose="020B0604020202020204" pitchFamily="34" charset="0"/>
                  <a:cs typeface="Arial" panose="020B0604020202020204" pitchFamily="34" charset="0"/>
                </a:rPr>
                <a:t>De-stressing</a:t>
              </a:r>
              <a:endParaRPr lang="en-US" dirty="0">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id="{FB5D8433-DEEC-1C41-95CF-01A4A2008B16}"/>
              </a:ext>
            </a:extLst>
          </p:cNvPr>
          <p:cNvGrpSpPr/>
          <p:nvPr/>
        </p:nvGrpSpPr>
        <p:grpSpPr>
          <a:xfrm>
            <a:off x="1275965" y="4840046"/>
            <a:ext cx="2885330" cy="1702303"/>
            <a:chOff x="945765" y="4840046"/>
            <a:chExt cx="2885330" cy="1702303"/>
          </a:xfrm>
        </p:grpSpPr>
        <p:pic>
          <p:nvPicPr>
            <p:cNvPr id="7" name="Picture 6">
              <a:extLst>
                <a:ext uri="{FF2B5EF4-FFF2-40B4-BE49-F238E27FC236}">
                  <a16:creationId xmlns:a16="http://schemas.microsoft.com/office/drawing/2014/main" id="{7F80E0B6-F8FB-CC41-82AC-A8FFDBDA0B29}"/>
                </a:ext>
              </a:extLst>
            </p:cNvPr>
            <p:cNvPicPr>
              <a:picLocks noChangeAspect="1"/>
            </p:cNvPicPr>
            <p:nvPr/>
          </p:nvPicPr>
          <p:blipFill>
            <a:blip r:embed="rId5"/>
            <a:stretch>
              <a:fillRect/>
            </a:stretch>
          </p:blipFill>
          <p:spPr>
            <a:xfrm>
              <a:off x="2571365" y="4840046"/>
              <a:ext cx="1259730" cy="1335451"/>
            </a:xfrm>
            <a:prstGeom prst="rect">
              <a:avLst/>
            </a:prstGeom>
          </p:spPr>
        </p:pic>
        <p:sp>
          <p:nvSpPr>
            <p:cNvPr id="17" name="TextBox 16">
              <a:extLst>
                <a:ext uri="{FF2B5EF4-FFF2-40B4-BE49-F238E27FC236}">
                  <a16:creationId xmlns:a16="http://schemas.microsoft.com/office/drawing/2014/main" id="{86FCB74A-558F-1749-90D3-55B56EC40FC8}"/>
                </a:ext>
              </a:extLst>
            </p:cNvPr>
            <p:cNvSpPr txBox="1"/>
            <p:nvPr/>
          </p:nvSpPr>
          <p:spPr>
            <a:xfrm>
              <a:off x="945765" y="5896018"/>
              <a:ext cx="1879600" cy="646331"/>
            </a:xfrm>
            <a:prstGeom prst="rect">
              <a:avLst/>
            </a:prstGeom>
            <a:noFill/>
          </p:spPr>
          <p:txBody>
            <a:bodyPr wrap="square" rtlCol="0">
              <a:spAutoFit/>
            </a:bodyPr>
            <a:lstStyle/>
            <a:p>
              <a:pPr algn="ctr"/>
              <a:r>
                <a:rPr lang="en-US" altLang="en-US" kern="0" dirty="0">
                  <a:latin typeface="Arial" panose="020B0604020202020204" pitchFamily="34" charset="0"/>
                  <a:cs typeface="Arial" panose="020B0604020202020204" pitchFamily="34" charset="0"/>
                </a:rPr>
                <a:t>Keep water intake up</a:t>
              </a:r>
              <a:endParaRPr lang="en-US" dirty="0">
                <a:latin typeface="Arial" panose="020B0604020202020204" pitchFamily="34" charset="0"/>
                <a:cs typeface="Arial" panose="020B0604020202020204" pitchFamily="34" charset="0"/>
              </a:endParaRPr>
            </a:p>
          </p:txBody>
        </p:sp>
      </p:grpSp>
      <p:grpSp>
        <p:nvGrpSpPr>
          <p:cNvPr id="23" name="Group 22">
            <a:extLst>
              <a:ext uri="{FF2B5EF4-FFF2-40B4-BE49-F238E27FC236}">
                <a16:creationId xmlns:a16="http://schemas.microsoft.com/office/drawing/2014/main" id="{1A922E90-53E3-9048-8807-328EBD30DC61}"/>
              </a:ext>
            </a:extLst>
          </p:cNvPr>
          <p:cNvGrpSpPr/>
          <p:nvPr/>
        </p:nvGrpSpPr>
        <p:grpSpPr>
          <a:xfrm>
            <a:off x="4707247" y="5213148"/>
            <a:ext cx="2159295" cy="1190701"/>
            <a:chOff x="4377047" y="5213148"/>
            <a:chExt cx="2159295" cy="1190701"/>
          </a:xfrm>
        </p:grpSpPr>
        <p:pic>
          <p:nvPicPr>
            <p:cNvPr id="13" name="Picture 12">
              <a:extLst>
                <a:ext uri="{FF2B5EF4-FFF2-40B4-BE49-F238E27FC236}">
                  <a16:creationId xmlns:a16="http://schemas.microsoft.com/office/drawing/2014/main" id="{16D1E11C-C348-7D4E-AE84-002062ABFE40}"/>
                </a:ext>
              </a:extLst>
            </p:cNvPr>
            <p:cNvPicPr>
              <a:picLocks noChangeAspect="1"/>
            </p:cNvPicPr>
            <p:nvPr/>
          </p:nvPicPr>
          <p:blipFill>
            <a:blip r:embed="rId6"/>
            <a:stretch>
              <a:fillRect/>
            </a:stretch>
          </p:blipFill>
          <p:spPr>
            <a:xfrm flipV="1">
              <a:off x="4377047" y="5213148"/>
              <a:ext cx="2159295" cy="489440"/>
            </a:xfrm>
            <a:prstGeom prst="rect">
              <a:avLst/>
            </a:prstGeom>
          </p:spPr>
        </p:pic>
        <p:sp>
          <p:nvSpPr>
            <p:cNvPr id="18" name="TextBox 17">
              <a:extLst>
                <a:ext uri="{FF2B5EF4-FFF2-40B4-BE49-F238E27FC236}">
                  <a16:creationId xmlns:a16="http://schemas.microsoft.com/office/drawing/2014/main" id="{37A63618-2B1E-EC4F-92EA-F3786EC13D5F}"/>
                </a:ext>
              </a:extLst>
            </p:cNvPr>
            <p:cNvSpPr txBox="1"/>
            <p:nvPr/>
          </p:nvSpPr>
          <p:spPr>
            <a:xfrm>
              <a:off x="4450965" y="5757518"/>
              <a:ext cx="1879600" cy="646331"/>
            </a:xfrm>
            <a:prstGeom prst="rect">
              <a:avLst/>
            </a:prstGeom>
            <a:noFill/>
          </p:spPr>
          <p:txBody>
            <a:bodyPr wrap="square" rtlCol="0">
              <a:spAutoFit/>
            </a:bodyPr>
            <a:lstStyle/>
            <a:p>
              <a:pPr algn="ctr">
                <a:defRPr/>
              </a:pPr>
              <a:r>
                <a:rPr lang="en-US" altLang="en-US" kern="0" dirty="0">
                  <a:latin typeface="Arial" panose="020B0604020202020204" pitchFamily="34" charset="0"/>
                  <a:cs typeface="Arial" panose="020B0604020202020204" pitchFamily="34" charset="0"/>
                </a:rPr>
                <a:t>Tourniquet use if required</a:t>
              </a:r>
              <a:endParaRPr lang="en-AU" altLang="en-US" kern="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41305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29378"/>
            <a:ext cx="9144000" cy="1277957"/>
          </a:xfrm>
        </p:spPr>
        <p:txBody>
          <a:bodyPr/>
          <a:lstStyle/>
          <a:p>
            <a:r>
              <a:rPr lang="en-AU" altLang="en-US" dirty="0"/>
              <a:t>How Veins Collapse </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495300" y="2221735"/>
            <a:ext cx="8153400" cy="1200329"/>
          </a:xfrm>
          <a:prstGeom prst="rect">
            <a:avLst/>
          </a:prstGeom>
          <a:noFill/>
        </p:spPr>
        <p:txBody>
          <a:bodyPr wrap="square" rtlCol="0">
            <a:spAutoFit/>
          </a:bodyPr>
          <a:lstStyle/>
          <a:p>
            <a:pPr algn="ctr">
              <a:defRPr/>
            </a:pPr>
            <a:r>
              <a:rPr lang="fr-FR" altLang="en-US" sz="2400" dirty="0">
                <a:solidFill>
                  <a:schemeClr val="tx1">
                    <a:lumMod val="75000"/>
                    <a:lumOff val="25000"/>
                  </a:schemeClr>
                </a:solidFill>
                <a:latin typeface="Arial" panose="020B0604020202020204" pitchFamily="34" charset="0"/>
                <a:cs typeface="Arial" panose="020B0604020202020204" pitchFamily="34" charset="0"/>
              </a:rPr>
              <a:t>AIVL </a:t>
            </a:r>
            <a:r>
              <a:rPr lang="fr-FR" altLang="en-US" sz="2400" dirty="0" err="1">
                <a:solidFill>
                  <a:schemeClr val="tx1">
                    <a:lumMod val="75000"/>
                    <a:lumOff val="25000"/>
                  </a:schemeClr>
                </a:solidFill>
                <a:latin typeface="Arial" panose="020B0604020202020204" pitchFamily="34" charset="0"/>
                <a:cs typeface="Arial" panose="020B0604020202020204" pitchFamily="34" charset="0"/>
              </a:rPr>
              <a:t>Vein</a:t>
            </a:r>
            <a:r>
              <a:rPr lang="fr-FR" altLang="en-US" sz="2400" dirty="0">
                <a:solidFill>
                  <a:schemeClr val="tx1">
                    <a:lumMod val="75000"/>
                    <a:lumOff val="25000"/>
                  </a:schemeClr>
                </a:solidFill>
                <a:latin typeface="Arial" panose="020B0604020202020204" pitchFamily="34" charset="0"/>
                <a:cs typeface="Arial" panose="020B0604020202020204" pitchFamily="34" charset="0"/>
              </a:rPr>
              <a:t> Care Guide: </a:t>
            </a:r>
            <a:r>
              <a:rPr lang="fr-FR" altLang="en-US" sz="2400" dirty="0" err="1">
                <a:solidFill>
                  <a:schemeClr val="tx1">
                    <a:lumMod val="75000"/>
                    <a:lumOff val="25000"/>
                  </a:schemeClr>
                </a:solidFill>
                <a:latin typeface="Arial" panose="020B0604020202020204" pitchFamily="34" charset="0"/>
                <a:cs typeface="Arial" panose="020B0604020202020204" pitchFamily="34" charset="0"/>
              </a:rPr>
              <a:t>Vein</a:t>
            </a:r>
            <a:r>
              <a:rPr lang="fr-FR" altLang="en-US" sz="2400" dirty="0">
                <a:solidFill>
                  <a:schemeClr val="tx1">
                    <a:lumMod val="75000"/>
                    <a:lumOff val="25000"/>
                  </a:schemeClr>
                </a:solidFill>
                <a:latin typeface="Arial" panose="020B0604020202020204" pitchFamily="34" charset="0"/>
                <a:cs typeface="Arial" panose="020B0604020202020204" pitchFamily="34" charset="0"/>
              </a:rPr>
              <a:t> Collapse Animation</a:t>
            </a:r>
            <a:endParaRPr lang="en-AU" altLang="en-US" sz="2400" dirty="0">
              <a:solidFill>
                <a:schemeClr val="tx1">
                  <a:lumMod val="75000"/>
                  <a:lumOff val="25000"/>
                </a:schemeClr>
              </a:solidFill>
              <a:latin typeface="Arial" panose="020B0604020202020204" pitchFamily="34" charset="0"/>
              <a:cs typeface="Arial" panose="020B0604020202020204" pitchFamily="34" charset="0"/>
              <a:hlinkClick r:id="rId2"/>
            </a:endParaRPr>
          </a:p>
          <a:p>
            <a:pPr algn="ctr">
              <a:defRPr/>
            </a:pPr>
            <a:r>
              <a:rPr lang="en-AU" altLang="en-US" sz="2400" dirty="0">
                <a:solidFill>
                  <a:schemeClr val="tx1">
                    <a:lumMod val="75000"/>
                    <a:lumOff val="25000"/>
                  </a:schemeClr>
                </a:solidFill>
                <a:latin typeface="Arial" panose="020B0604020202020204" pitchFamily="34" charset="0"/>
                <a:cs typeface="Arial" panose="020B0604020202020204" pitchFamily="34" charset="0"/>
                <a:hlinkClick r:id="rId2"/>
              </a:rPr>
              <a:t>https://www.youtube.com/watch?v=0RBM7BZgLg4</a:t>
            </a:r>
            <a:endParaRPr lang="en-AU" altLang="en-US" sz="2400" dirty="0">
              <a:solidFill>
                <a:schemeClr val="tx1">
                  <a:lumMod val="75000"/>
                  <a:lumOff val="25000"/>
                </a:schemeClr>
              </a:solidFill>
              <a:latin typeface="Arial" panose="020B0604020202020204" pitchFamily="34" charset="0"/>
              <a:cs typeface="Arial" panose="020B0604020202020204" pitchFamily="34" charset="0"/>
            </a:endParaRPr>
          </a:p>
          <a:p>
            <a:pPr algn="ctr">
              <a:defRPr/>
            </a:pPr>
            <a:endParaRPr lang="fr-FR" altLang="en-US" sz="2400" i="1"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0345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753278"/>
            <a:ext cx="9144000" cy="1277957"/>
          </a:xfrm>
        </p:spPr>
        <p:txBody>
          <a:bodyPr/>
          <a:lstStyle/>
          <a:p>
            <a:r>
              <a:rPr lang="en-US" altLang="en-US" dirty="0">
                <a:cs typeface="Times New Roman" panose="02020603050405020304" pitchFamily="18" charset="0"/>
              </a:rPr>
              <a:t>Education messages: Vein Care</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495300" y="2221735"/>
            <a:ext cx="8153400" cy="3354765"/>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AU" altLang="en-US" sz="2400" dirty="0">
                <a:solidFill>
                  <a:srgbClr val="000000"/>
                </a:solidFill>
                <a:latin typeface="Arial" panose="020B0604020202020204" pitchFamily="34" charset="0"/>
                <a:cs typeface="Arial" panose="020B0604020202020204" pitchFamily="34" charset="0"/>
              </a:rPr>
              <a:t>Learn to inject correctly so that you have less opportunity to miss a vein</a:t>
            </a:r>
          </a:p>
          <a:p>
            <a:pPr marL="342900" indent="-342900">
              <a:spcAft>
                <a:spcPts val="600"/>
              </a:spcAft>
              <a:buFont typeface="Arial" panose="020B0604020202020204" pitchFamily="34" charset="0"/>
              <a:buChar char="•"/>
              <a:defRPr/>
            </a:pPr>
            <a:r>
              <a:rPr lang="en-AU" altLang="en-US" sz="2400" dirty="0">
                <a:solidFill>
                  <a:srgbClr val="000000"/>
                </a:solidFill>
                <a:latin typeface="Arial" panose="020B0604020202020204" pitchFamily="34" charset="0"/>
                <a:cs typeface="Arial" panose="020B0604020202020204" pitchFamily="34" charset="0"/>
              </a:rPr>
              <a:t>Drink lots of water to keep hydrated </a:t>
            </a:r>
          </a:p>
          <a:p>
            <a:pPr marL="342900" indent="-342900">
              <a:spcAft>
                <a:spcPts val="600"/>
              </a:spcAft>
              <a:buFont typeface="Arial" panose="020B0604020202020204" pitchFamily="34" charset="0"/>
              <a:buChar char="•"/>
              <a:defRPr/>
            </a:pPr>
            <a:r>
              <a:rPr lang="en-AU" altLang="en-US" sz="2400" dirty="0">
                <a:solidFill>
                  <a:srgbClr val="000000"/>
                </a:solidFill>
                <a:latin typeface="Arial" panose="020B0604020202020204" pitchFamily="34" charset="0"/>
                <a:cs typeface="Arial" panose="020B0604020202020204" pitchFamily="34" charset="0"/>
              </a:rPr>
              <a:t>Take your time injecting so that you are less likely to miss a vein</a:t>
            </a:r>
          </a:p>
          <a:p>
            <a:pPr marL="342900" indent="-342900">
              <a:spcAft>
                <a:spcPts val="600"/>
              </a:spcAft>
              <a:buFont typeface="Arial" panose="020B0604020202020204" pitchFamily="34" charset="0"/>
              <a:buChar char="•"/>
              <a:defRPr/>
            </a:pPr>
            <a:r>
              <a:rPr lang="en-AU" altLang="en-US" sz="2400" dirty="0">
                <a:solidFill>
                  <a:srgbClr val="000000"/>
                </a:solidFill>
                <a:latin typeface="Arial" panose="020B0604020202020204" pitchFamily="34" charset="0"/>
                <a:cs typeface="Arial" panose="020B0604020202020204" pitchFamily="34" charset="0"/>
              </a:rPr>
              <a:t>Inject in veins above the waist and below the neck ONLY (where possible)</a:t>
            </a:r>
          </a:p>
          <a:p>
            <a:pPr>
              <a:spcAft>
                <a:spcPts val="600"/>
              </a:spcAft>
              <a:defRPr/>
            </a:pPr>
            <a:endParaRPr lang="en-AU" altLang="en-US" sz="24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1130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Tourniquets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495300" y="2221735"/>
            <a:ext cx="8153400" cy="2139047"/>
          </a:xfrm>
          <a:prstGeom prst="rect">
            <a:avLst/>
          </a:prstGeom>
          <a:noFill/>
        </p:spPr>
        <p:txBody>
          <a:bodyPr wrap="square" rtlCol="0">
            <a:spAutoFit/>
          </a:bodyPr>
          <a:lstStyle/>
          <a:p>
            <a:pPr algn="ctr">
              <a:spcAft>
                <a:spcPts val="600"/>
              </a:spcAft>
            </a:pPr>
            <a:r>
              <a:rPr lang="en-AU" altLang="en-US" dirty="0">
                <a:latin typeface="Arial" panose="020B0604020202020204" pitchFamily="34" charset="0"/>
                <a:cs typeface="Arial" panose="020B0604020202020204" pitchFamily="34" charset="0"/>
                <a:hlinkClick r:id="rId2"/>
              </a:rPr>
              <a:t>https://www.youtube.com/watch?v=Qq63gcvWDko&amp;feature=player_embedded</a:t>
            </a:r>
            <a:r>
              <a:rPr lang="en-AU" altLang="en-US" dirty="0">
                <a:latin typeface="Arial" panose="020B0604020202020204" pitchFamily="34" charset="0"/>
                <a:cs typeface="Arial" panose="020B0604020202020204" pitchFamily="34" charset="0"/>
              </a:rPr>
              <a:t> </a:t>
            </a:r>
          </a:p>
          <a:p>
            <a:pPr algn="ctr">
              <a:spcAft>
                <a:spcPts val="600"/>
              </a:spcAft>
            </a:pPr>
            <a:endParaRPr lang="en-AU" altLang="en-US" dirty="0">
              <a:latin typeface="Arial" panose="020B0604020202020204" pitchFamily="34" charset="0"/>
              <a:cs typeface="Arial" panose="020B0604020202020204" pitchFamily="34" charset="0"/>
            </a:endParaRPr>
          </a:p>
          <a:p>
            <a:pPr algn="ctr">
              <a:spcAft>
                <a:spcPts val="600"/>
              </a:spcAft>
            </a:pPr>
            <a:r>
              <a:rPr lang="en-AU" altLang="en-US" dirty="0">
                <a:latin typeface="Arial" panose="020B0604020202020204" pitchFamily="34" charset="0"/>
                <a:cs typeface="Arial" panose="020B0604020202020204" pitchFamily="34" charset="0"/>
              </a:rPr>
              <a:t>“It’s recommended that if you don’t really </a:t>
            </a:r>
          </a:p>
          <a:p>
            <a:pPr algn="ctr">
              <a:spcAft>
                <a:spcPts val="600"/>
              </a:spcAft>
            </a:pPr>
            <a:r>
              <a:rPr lang="en-AU" altLang="en-US" dirty="0">
                <a:latin typeface="Arial" panose="020B0604020202020204" pitchFamily="34" charset="0"/>
                <a:cs typeface="Arial" panose="020B0604020202020204" pitchFamily="34" charset="0"/>
              </a:rPr>
              <a:t>need to use a tourniquet, it’s better not to”</a:t>
            </a:r>
          </a:p>
          <a:p>
            <a:pPr algn="ctr">
              <a:spcAft>
                <a:spcPts val="600"/>
              </a:spcAft>
            </a:pPr>
            <a:endParaRPr lang="en-AU" altLang="en-US" dirty="0">
              <a:latin typeface="Arial" panose="020B0604020202020204" pitchFamily="34" charset="0"/>
              <a:cs typeface="Arial" panose="020B0604020202020204" pitchFamily="34" charset="0"/>
            </a:endParaRPr>
          </a:p>
          <a:p>
            <a:pPr algn="ctr">
              <a:spcAft>
                <a:spcPts val="600"/>
              </a:spcAft>
            </a:pPr>
            <a:r>
              <a:rPr lang="en-AU" altLang="en-US" dirty="0">
                <a:latin typeface="Arial" panose="020B0604020202020204" pitchFamily="34" charset="0"/>
                <a:cs typeface="Arial" panose="020B0604020202020204" pitchFamily="34" charset="0"/>
              </a:rPr>
              <a:t>“Try not to overtighten the tourniquet”</a:t>
            </a:r>
          </a:p>
        </p:txBody>
      </p:sp>
    </p:spTree>
    <p:extLst>
      <p:ext uri="{BB962C8B-B14F-4D97-AF65-F5344CB8AC3E}">
        <p14:creationId xmlns:p14="http://schemas.microsoft.com/office/powerpoint/2010/main" val="2031338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0"/>
            <a:ext cx="9144000" cy="6857999"/>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112704"/>
            <a:ext cx="9144000" cy="1277957"/>
          </a:xfrm>
        </p:spPr>
        <p:txBody>
          <a:bodyPr/>
          <a:lstStyle/>
          <a:p>
            <a:r>
              <a:rPr lang="en-US" dirty="0">
                <a:solidFill>
                  <a:schemeClr val="bg1"/>
                </a:solidFill>
              </a:rPr>
              <a:t>Topic 1</a:t>
            </a:r>
          </a:p>
        </p:txBody>
      </p:sp>
      <p:sp>
        <p:nvSpPr>
          <p:cNvPr id="3" name="TextBox 2">
            <a:extLst>
              <a:ext uri="{FF2B5EF4-FFF2-40B4-BE49-F238E27FC236}">
                <a16:creationId xmlns:a16="http://schemas.microsoft.com/office/drawing/2014/main" id="{EBC03224-C65F-DF48-AEFF-59C191FAB242}"/>
              </a:ext>
            </a:extLst>
          </p:cNvPr>
          <p:cNvSpPr txBox="1"/>
          <p:nvPr/>
        </p:nvSpPr>
        <p:spPr>
          <a:xfrm>
            <a:off x="0" y="2390661"/>
            <a:ext cx="9144000" cy="461665"/>
          </a:xfrm>
          <a:prstGeom prst="rect">
            <a:avLst/>
          </a:prstGeom>
          <a:noFill/>
        </p:spPr>
        <p:txBody>
          <a:bodyPr wrap="square" rtlCol="0">
            <a:spAutoFit/>
          </a:bodyPr>
          <a:lstStyle/>
          <a:p>
            <a:pPr algn="ctr" hangingPunct="0"/>
            <a:r>
              <a:rPr lang="en-US" altLang="en-US" sz="2400" b="1" dirty="0">
                <a:solidFill>
                  <a:schemeClr val="bg1"/>
                </a:solidFill>
                <a:latin typeface="Arial" panose="020B0604020202020204" pitchFamily="34" charset="0"/>
                <a:cs typeface="Arial" panose="020B0604020202020204" pitchFamily="34" charset="0"/>
              </a:rPr>
              <a:t>Injecting related health</a:t>
            </a:r>
          </a:p>
        </p:txBody>
      </p:sp>
      <p:sp>
        <p:nvSpPr>
          <p:cNvPr id="5" name="TextBox 4">
            <a:extLst>
              <a:ext uri="{FF2B5EF4-FFF2-40B4-BE49-F238E27FC236}">
                <a16:creationId xmlns:a16="http://schemas.microsoft.com/office/drawing/2014/main" id="{93EDE4E8-63FE-944B-96A0-CA917D5E96D9}"/>
              </a:ext>
            </a:extLst>
          </p:cNvPr>
          <p:cNvSpPr txBox="1"/>
          <p:nvPr/>
        </p:nvSpPr>
        <p:spPr>
          <a:xfrm>
            <a:off x="2522862" y="3128790"/>
            <a:ext cx="4913523" cy="1569660"/>
          </a:xfrm>
          <a:prstGeom prst="rect">
            <a:avLst/>
          </a:prstGeom>
          <a:noFill/>
        </p:spPr>
        <p:txBody>
          <a:bodyPr wrap="square" rtlCol="0">
            <a:spAutoFit/>
          </a:bodyPr>
          <a:lstStyle/>
          <a:p>
            <a:pPr marL="285750" indent="-285750">
              <a:buFont typeface="Arial" panose="020B0604020202020204" pitchFamily="34" charset="0"/>
              <a:buChar char="•"/>
            </a:pPr>
            <a:r>
              <a:rPr lang="en-US" altLang="en-US" sz="2400" dirty="0">
                <a:solidFill>
                  <a:schemeClr val="bg1"/>
                </a:solidFill>
                <a:latin typeface="Arial" panose="020B0604020202020204" pitchFamily="34" charset="0"/>
                <a:cs typeface="Arial" panose="020B0604020202020204" pitchFamily="34" charset="0"/>
              </a:rPr>
              <a:t>BBV’s</a:t>
            </a:r>
          </a:p>
          <a:p>
            <a:pPr marL="285750" indent="-285750">
              <a:buFont typeface="Arial" panose="020B0604020202020204" pitchFamily="34" charset="0"/>
              <a:buChar char="•"/>
            </a:pPr>
            <a:r>
              <a:rPr lang="en-US" altLang="en-US" sz="2400" dirty="0">
                <a:solidFill>
                  <a:schemeClr val="bg1"/>
                </a:solidFill>
                <a:latin typeface="Arial" panose="020B0604020202020204" pitchFamily="34" charset="0"/>
                <a:cs typeface="Arial" panose="020B0604020202020204" pitchFamily="34" charset="0"/>
              </a:rPr>
              <a:t>Overdose</a:t>
            </a:r>
          </a:p>
          <a:p>
            <a:pPr marL="285750" indent="-285750">
              <a:buFont typeface="Arial" panose="020B0604020202020204" pitchFamily="34" charset="0"/>
              <a:buChar char="•"/>
            </a:pPr>
            <a:r>
              <a:rPr lang="en-US" altLang="en-US" sz="2400" dirty="0">
                <a:solidFill>
                  <a:schemeClr val="bg1"/>
                </a:solidFill>
                <a:latin typeface="Arial" panose="020B0604020202020204" pitchFamily="34" charset="0"/>
                <a:cs typeface="Arial" panose="020B0604020202020204" pitchFamily="34" charset="0"/>
              </a:rPr>
              <a:t>Safer Injecting &amp; Vein Care</a:t>
            </a:r>
          </a:p>
          <a:p>
            <a:pPr marL="285750" indent="-285750">
              <a:buFont typeface="Arial" panose="020B0604020202020204" pitchFamily="34" charset="0"/>
              <a:buChar char="•"/>
            </a:pPr>
            <a:r>
              <a:rPr lang="en-US" altLang="en-US" sz="2400" dirty="0">
                <a:solidFill>
                  <a:schemeClr val="bg1"/>
                </a:solidFill>
                <a:latin typeface="Arial" panose="020B0604020202020204" pitchFamily="34" charset="0"/>
                <a:cs typeface="Arial" panose="020B0604020202020204" pitchFamily="34" charset="0"/>
              </a:rPr>
              <a:t>Secondary Infections</a:t>
            </a:r>
            <a:endParaRPr lang="en-US" sz="2400" dirty="0">
              <a:solidFill>
                <a:schemeClr val="bg1"/>
              </a:solidFill>
            </a:endParaRPr>
          </a:p>
        </p:txBody>
      </p:sp>
    </p:spTree>
    <p:extLst>
      <p:ext uri="{BB962C8B-B14F-4D97-AF65-F5344CB8AC3E}">
        <p14:creationId xmlns:p14="http://schemas.microsoft.com/office/powerpoint/2010/main" val="1747834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Other Infections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673100" y="1535935"/>
            <a:ext cx="7391400" cy="4847481"/>
          </a:xfrm>
          <a:prstGeom prst="rect">
            <a:avLst/>
          </a:prstGeom>
          <a:noFill/>
        </p:spPr>
        <p:txBody>
          <a:bodyPr wrap="square" rtlCol="0">
            <a:spAutoFit/>
          </a:bodyPr>
          <a:lstStyle/>
          <a:p>
            <a:pPr>
              <a:spcAft>
                <a:spcPts val="600"/>
              </a:spcAft>
              <a:defRPr/>
            </a:pPr>
            <a:r>
              <a:rPr lang="en-AU" sz="2400" b="1" u="sng" dirty="0">
                <a:solidFill>
                  <a:schemeClr val="tx1">
                    <a:lumMod val="75000"/>
                    <a:lumOff val="25000"/>
                  </a:schemeClr>
                </a:solidFill>
                <a:latin typeface="Arial" panose="020B0604020202020204" pitchFamily="34" charset="0"/>
                <a:cs typeface="Arial" panose="020B0604020202020204" pitchFamily="34" charset="0"/>
              </a:rPr>
              <a:t>If a client has identified </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Pain on or around the injecting site</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Redness</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Painful to touch</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Possible limping </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Swollen area</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Warmth of the area</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Possible fever/sweats </a:t>
            </a:r>
          </a:p>
          <a:p>
            <a:pPr>
              <a:spcAft>
                <a:spcPts val="600"/>
              </a:spcAft>
              <a:buFont typeface="Arial" panose="020B0604020202020204" pitchFamily="34" charset="0"/>
              <a:buChar char="•"/>
              <a:defRPr/>
            </a:pPr>
            <a:endParaRPr lang="en-AU" sz="2400" dirty="0">
              <a:solidFill>
                <a:schemeClr val="tx1">
                  <a:lumMod val="75000"/>
                  <a:lumOff val="25000"/>
                </a:schemeClr>
              </a:solidFill>
              <a:latin typeface="Arial" panose="020B0604020202020204" pitchFamily="34" charset="0"/>
              <a:cs typeface="Arial" panose="020B0604020202020204" pitchFamily="34" charset="0"/>
            </a:endParaRP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As NSP workers, our role is to suggest/support clients to seek medical attention immediately.  </a:t>
            </a:r>
          </a:p>
        </p:txBody>
      </p:sp>
    </p:spTree>
    <p:extLst>
      <p:ext uri="{BB962C8B-B14F-4D97-AF65-F5344CB8AC3E}">
        <p14:creationId xmlns:p14="http://schemas.microsoft.com/office/powerpoint/2010/main" val="9035417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Other Infections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87400" y="1497835"/>
            <a:ext cx="7391400" cy="4478149"/>
          </a:xfrm>
          <a:prstGeom prst="rect">
            <a:avLst/>
          </a:prstGeom>
          <a:noFill/>
        </p:spPr>
        <p:txBody>
          <a:bodyPr wrap="square" rtlCol="0">
            <a:spAutoFit/>
          </a:bodyPr>
          <a:lstStyle/>
          <a:p>
            <a:pPr>
              <a:spcBef>
                <a:spcPct val="0"/>
              </a:spcBef>
              <a:spcAft>
                <a:spcPts val="600"/>
              </a:spcAft>
              <a:defRPr/>
            </a:pPr>
            <a:r>
              <a:rPr lang="en-AU" altLang="en-US" sz="2400" b="1" u="sng" dirty="0">
                <a:latin typeface="Arial" panose="020B0604020202020204" pitchFamily="34" charset="0"/>
                <a:cs typeface="Arial" panose="020B0604020202020204" pitchFamily="34" charset="0"/>
              </a:rPr>
              <a:t>Other infections may include </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Abscesses</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Septicaemia</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Endocarditis</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Thrombosis</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Phlebitis</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Cellulitis</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Ulcers</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Local infection</a:t>
            </a:r>
          </a:p>
          <a:p>
            <a:pPr>
              <a:spcAft>
                <a:spcPts val="600"/>
              </a:spcAft>
              <a:defRPr/>
            </a:pPr>
            <a:r>
              <a:rPr lang="en-AU" sz="2400" dirty="0">
                <a:solidFill>
                  <a:schemeClr val="tx1">
                    <a:lumMod val="75000"/>
                    <a:lumOff val="25000"/>
                  </a:schemeClr>
                </a:solidFill>
                <a:latin typeface="Arial" panose="020B0604020202020204" pitchFamily="34" charset="0"/>
                <a:cs typeface="Arial" panose="020B0604020202020204" pitchFamily="34" charset="0"/>
              </a:rPr>
              <a:t>Gangrene</a:t>
            </a:r>
          </a:p>
        </p:txBody>
      </p:sp>
    </p:spTree>
    <p:extLst>
      <p:ext uri="{BB962C8B-B14F-4D97-AF65-F5344CB8AC3E}">
        <p14:creationId xmlns:p14="http://schemas.microsoft.com/office/powerpoint/2010/main" val="41443794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AU" altLang="en-US" dirty="0"/>
              <a:t>Abscesses </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87400" y="1497835"/>
            <a:ext cx="7391400" cy="3801041"/>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US" altLang="en-US" sz="2400" dirty="0">
                <a:solidFill>
                  <a:schemeClr val="tx1">
                    <a:lumMod val="75000"/>
                    <a:lumOff val="25000"/>
                  </a:schemeClr>
                </a:solidFill>
                <a:latin typeface="Arial" panose="020B0604020202020204" pitchFamily="34" charset="0"/>
                <a:cs typeface="Arial" panose="020B0604020202020204" pitchFamily="34" charset="0"/>
              </a:rPr>
              <a:t>Caused by missed veins and skin popping, or bacteria that enters the site through the drug mix itself. </a:t>
            </a:r>
          </a:p>
          <a:p>
            <a:pPr marL="342900" indent="-342900">
              <a:spcAft>
                <a:spcPts val="600"/>
              </a:spcAft>
              <a:buFont typeface="Arial" panose="020B0604020202020204" pitchFamily="34" charset="0"/>
              <a:buChar char="•"/>
              <a:defRPr/>
            </a:pPr>
            <a:r>
              <a:rPr lang="en-US" altLang="en-US" sz="2400" dirty="0">
                <a:solidFill>
                  <a:schemeClr val="tx1">
                    <a:lumMod val="75000"/>
                    <a:lumOff val="25000"/>
                  </a:schemeClr>
                </a:solidFill>
                <a:latin typeface="Arial" panose="020B0604020202020204" pitchFamily="34" charset="0"/>
                <a:cs typeface="Arial" panose="020B0604020202020204" pitchFamily="34" charset="0"/>
              </a:rPr>
              <a:t>A collection of pus under the skin cavity, caused by bacteria</a:t>
            </a:r>
          </a:p>
          <a:p>
            <a:pPr>
              <a:spcAft>
                <a:spcPts val="600"/>
              </a:spcAft>
              <a:defRPr/>
            </a:pPr>
            <a:endParaRPr lang="en-US" altLang="en-US" sz="2400" dirty="0">
              <a:solidFill>
                <a:schemeClr val="tx1">
                  <a:lumMod val="75000"/>
                  <a:lumOff val="25000"/>
                </a:schemeClr>
              </a:solidFill>
              <a:latin typeface="Arial" panose="020B0604020202020204" pitchFamily="34" charset="0"/>
              <a:cs typeface="Arial" panose="020B0604020202020204" pitchFamily="34" charset="0"/>
            </a:endParaRPr>
          </a:p>
          <a:p>
            <a:pPr>
              <a:spcAft>
                <a:spcPts val="600"/>
              </a:spcAft>
              <a:buFont typeface="Wingdings 3" charset="2"/>
              <a:buChar char=""/>
              <a:defRPr/>
            </a:pPr>
            <a:endParaRPr lang="en-US" altLang="en-US" sz="2400" dirty="0">
              <a:solidFill>
                <a:schemeClr val="tx1">
                  <a:lumMod val="75000"/>
                  <a:lumOff val="25000"/>
                </a:schemeClr>
              </a:solidFill>
              <a:latin typeface="Arial" panose="020B0604020202020204" pitchFamily="34" charset="0"/>
              <a:cs typeface="Arial" panose="020B0604020202020204" pitchFamily="34" charset="0"/>
            </a:endParaRPr>
          </a:p>
          <a:p>
            <a:pPr algn="ctr">
              <a:spcAft>
                <a:spcPts val="600"/>
              </a:spcAft>
              <a:defRPr/>
            </a:pPr>
            <a:r>
              <a:rPr lang="en-US" altLang="en-US" sz="2400" b="1" dirty="0">
                <a:solidFill>
                  <a:schemeClr val="tx1">
                    <a:lumMod val="75000"/>
                    <a:lumOff val="25000"/>
                  </a:schemeClr>
                </a:solidFill>
                <a:latin typeface="Arial" panose="020B0604020202020204" pitchFamily="34" charset="0"/>
                <a:cs typeface="Arial" panose="020B0604020202020204" pitchFamily="34" charset="0"/>
              </a:rPr>
              <a:t>AIVL Vein Care Abscess Formation Animation</a:t>
            </a:r>
          </a:p>
          <a:p>
            <a:pPr algn="ctr">
              <a:spcAft>
                <a:spcPts val="600"/>
              </a:spcAft>
              <a:defRPr/>
            </a:pPr>
            <a:r>
              <a:rPr lang="en-AU" altLang="en-US" sz="2400" dirty="0">
                <a:solidFill>
                  <a:schemeClr val="tx1">
                    <a:lumMod val="75000"/>
                    <a:lumOff val="25000"/>
                  </a:schemeClr>
                </a:solidFill>
                <a:latin typeface="Arial" panose="020B0604020202020204" pitchFamily="34" charset="0"/>
                <a:cs typeface="Arial" panose="020B0604020202020204" pitchFamily="34" charset="0"/>
                <a:hlinkClick r:id="rId2"/>
              </a:rPr>
              <a:t>https://www.youtube.com/watch?v=25lvQGH9jwY</a:t>
            </a:r>
            <a:endParaRPr lang="en-AU" altLang="en-US" sz="24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25224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US" altLang="en-US" dirty="0"/>
              <a:t>Infections – Dirty Hits</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87400" y="1497835"/>
            <a:ext cx="7391400" cy="4170372"/>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US" altLang="en-US" sz="2400" kern="0" dirty="0">
                <a:latin typeface="Arial" panose="020B0604020202020204" pitchFamily="34" charset="0"/>
                <a:cs typeface="Arial" panose="020B0604020202020204" pitchFamily="34" charset="0"/>
              </a:rPr>
              <a:t>Caused by injections contaminated with bacteria, dirt or other stuff</a:t>
            </a:r>
          </a:p>
          <a:p>
            <a:pPr marL="342900" indent="-342900">
              <a:spcAft>
                <a:spcPts val="600"/>
              </a:spcAft>
              <a:buFont typeface="Arial" panose="020B0604020202020204" pitchFamily="34" charset="0"/>
              <a:buChar char="•"/>
              <a:defRPr/>
            </a:pPr>
            <a:r>
              <a:rPr lang="en-US" altLang="en-US" sz="2400" kern="0" dirty="0">
                <a:latin typeface="Arial" panose="020B0604020202020204" pitchFamily="34" charset="0"/>
                <a:cs typeface="Arial" panose="020B0604020202020204" pitchFamily="34" charset="0"/>
              </a:rPr>
              <a:t>Bleach and detergent (if left in a used fit) can cause a dirty hit</a:t>
            </a:r>
          </a:p>
          <a:p>
            <a:pPr marL="342900" indent="-342900">
              <a:spcAft>
                <a:spcPts val="600"/>
              </a:spcAft>
              <a:buFont typeface="Arial" panose="020B0604020202020204" pitchFamily="34" charset="0"/>
              <a:buChar char="•"/>
              <a:defRPr/>
            </a:pPr>
            <a:r>
              <a:rPr lang="en-US" altLang="en-US" sz="2400" kern="0" dirty="0">
                <a:latin typeface="Arial" panose="020B0604020202020204" pitchFamily="34" charset="0"/>
                <a:cs typeface="Arial" panose="020B0604020202020204" pitchFamily="34" charset="0"/>
              </a:rPr>
              <a:t>Poor hygiene / unwashed hands</a:t>
            </a:r>
          </a:p>
          <a:p>
            <a:pPr marL="342900" indent="-342900">
              <a:spcAft>
                <a:spcPts val="600"/>
              </a:spcAft>
              <a:buFont typeface="Arial" panose="020B0604020202020204" pitchFamily="34" charset="0"/>
              <a:buChar char="•"/>
              <a:defRPr/>
            </a:pPr>
            <a:r>
              <a:rPr lang="en-US" altLang="en-US" sz="2400" kern="0" dirty="0">
                <a:latin typeface="Arial" panose="020B0604020202020204" pitchFamily="34" charset="0"/>
                <a:cs typeface="Arial" panose="020B0604020202020204" pitchFamily="34" charset="0"/>
              </a:rPr>
              <a:t>Licking needle tips or injecting sites</a:t>
            </a:r>
          </a:p>
          <a:p>
            <a:pPr marL="342900" indent="-342900">
              <a:spcAft>
                <a:spcPts val="600"/>
              </a:spcAft>
              <a:buFont typeface="Arial" panose="020B0604020202020204" pitchFamily="34" charset="0"/>
              <a:buChar char="•"/>
              <a:defRPr/>
            </a:pPr>
            <a:r>
              <a:rPr lang="en-US" altLang="en-US" sz="2400" kern="0" dirty="0">
                <a:latin typeface="Arial" panose="020B0604020202020204" pitchFamily="34" charset="0"/>
                <a:cs typeface="Arial" panose="020B0604020202020204" pitchFamily="34" charset="0"/>
              </a:rPr>
              <a:t>Dirty hits can cause vomiting, shaking, headaches, fevers and sweating</a:t>
            </a:r>
          </a:p>
          <a:p>
            <a:pPr marL="342900" indent="-342900">
              <a:spcAft>
                <a:spcPts val="600"/>
              </a:spcAft>
              <a:buFont typeface="Arial" panose="020B0604020202020204" pitchFamily="34" charset="0"/>
              <a:buChar char="•"/>
              <a:defRPr/>
            </a:pPr>
            <a:r>
              <a:rPr lang="en-US" altLang="en-US" sz="2400" kern="0" dirty="0">
                <a:latin typeface="Arial" panose="020B0604020202020204" pitchFamily="34" charset="0"/>
                <a:cs typeface="Arial" panose="020B0604020202020204" pitchFamily="34" charset="0"/>
              </a:rPr>
              <a:t>Encourage clients to seek medical help following a dirty hit to sort it out and feel better</a:t>
            </a:r>
            <a:endParaRPr lang="en-AU" altLang="en-US" sz="24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3122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82880"/>
            <a:ext cx="9144000" cy="1277957"/>
          </a:xfrm>
        </p:spPr>
        <p:txBody>
          <a:bodyPr/>
          <a:lstStyle/>
          <a:p>
            <a:r>
              <a:rPr lang="en-AU" altLang="en-US" dirty="0"/>
              <a:t>‘Missed hits’</a:t>
            </a:r>
            <a:br>
              <a:rPr lang="en-AU" altLang="en-US" dirty="0"/>
            </a:br>
            <a:r>
              <a:rPr lang="en-US" altLang="en-US" sz="1400" b="0" dirty="0"/>
              <a:t>From: </a:t>
            </a:r>
            <a:r>
              <a:rPr lang="en-US" altLang="en-US" sz="1400" b="0" dirty="0" err="1"/>
              <a:t>Hardacre</a:t>
            </a:r>
            <a:r>
              <a:rPr lang="en-US" altLang="en-US" sz="1400" b="0" dirty="0"/>
              <a:t>, Preston and </a:t>
            </a:r>
            <a:r>
              <a:rPr lang="en-US" altLang="en-US" sz="1400" b="0" dirty="0" err="1"/>
              <a:t>Derricott</a:t>
            </a:r>
            <a:r>
              <a:rPr lang="en-US" altLang="en-US" sz="1400" b="0" dirty="0"/>
              <a:t> (2003) </a:t>
            </a:r>
            <a:r>
              <a:rPr lang="en-US" altLang="en-US" sz="1400" b="0" u="sng" dirty="0"/>
              <a:t>Preventing unnecessary vein damage: a briefing paper for those working with injecting drug users</a:t>
            </a:r>
            <a:r>
              <a:rPr lang="en-US" altLang="en-US" sz="1400" b="0" dirty="0"/>
              <a:t> Exchange Campaigns: Queensland Health, Brisbane</a:t>
            </a:r>
            <a:endParaRPr lang="en-US" sz="1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848360" y="1936747"/>
            <a:ext cx="7391400" cy="3877985"/>
          </a:xfrm>
          <a:prstGeom prst="rect">
            <a:avLst/>
          </a:prstGeom>
          <a:noFill/>
        </p:spPr>
        <p:txBody>
          <a:bodyPr wrap="square" rtlCol="0">
            <a:spAutoFit/>
          </a:bodyPr>
          <a:lstStyle/>
          <a:p>
            <a:pPr marL="342900" indent="-342900">
              <a:lnSpc>
                <a:spcPct val="90000"/>
              </a:lnSpc>
              <a:spcAft>
                <a:spcPts val="600"/>
              </a:spcAft>
              <a:buFont typeface="Arial" panose="020B0604020202020204" pitchFamily="34" charset="0"/>
              <a:buChar char="•"/>
              <a:defRPr/>
            </a:pPr>
            <a:r>
              <a:rPr lang="en-US" altLang="en-US" sz="2400" dirty="0">
                <a:solidFill>
                  <a:srgbClr val="000000"/>
                </a:solidFill>
                <a:latin typeface="Arial" panose="020B0604020202020204" pitchFamily="34" charset="0"/>
                <a:cs typeface="Arial" panose="020B0604020202020204" pitchFamily="34" charset="0"/>
              </a:rPr>
              <a:t>Describes swelling which appears around an injection site during or immediately after injection</a:t>
            </a:r>
            <a:endParaRPr lang="en-US" altLang="en-US" sz="24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lnSpc>
                <a:spcPct val="90000"/>
              </a:lnSpc>
              <a:spcAft>
                <a:spcPts val="600"/>
              </a:spcAft>
              <a:buFont typeface="Arial" panose="020B0604020202020204" pitchFamily="34" charset="0"/>
              <a:buChar char="•"/>
              <a:defRPr/>
            </a:pPr>
            <a:r>
              <a:rPr lang="en-US" altLang="en-US" sz="2400" dirty="0">
                <a:solidFill>
                  <a:srgbClr val="000000"/>
                </a:solidFill>
                <a:latin typeface="Arial" panose="020B0604020202020204" pitchFamily="34" charset="0"/>
                <a:cs typeface="Arial" panose="020B0604020202020204" pitchFamily="34" charset="0"/>
              </a:rPr>
              <a:t>Cause may be fluid entering tissue surrounding the vein because the needle has: </a:t>
            </a:r>
            <a:endParaRPr lang="en-US" altLang="en-US" sz="2400" dirty="0">
              <a:solidFill>
                <a:schemeClr val="tx1">
                  <a:lumMod val="75000"/>
                  <a:lumOff val="25000"/>
                </a:schemeClr>
              </a:solidFill>
              <a:latin typeface="Arial" panose="020B0604020202020204" pitchFamily="34" charset="0"/>
              <a:cs typeface="Arial" panose="020B0604020202020204" pitchFamily="34" charset="0"/>
            </a:endParaRPr>
          </a:p>
          <a:p>
            <a:pPr marL="800100" lvl="1" indent="-342900">
              <a:lnSpc>
                <a:spcPct val="90000"/>
              </a:lnSpc>
              <a:spcAft>
                <a:spcPts val="600"/>
              </a:spcAft>
              <a:buFont typeface="Arial" panose="020B0604020202020204" pitchFamily="34" charset="0"/>
              <a:buChar char="•"/>
              <a:defRPr/>
            </a:pPr>
            <a:r>
              <a:rPr lang="en-US" altLang="en-US" sz="2000" i="1" dirty="0">
                <a:solidFill>
                  <a:srgbClr val="000000"/>
                </a:solidFill>
                <a:latin typeface="Arial" panose="020B0604020202020204" pitchFamily="34" charset="0"/>
                <a:cs typeface="Arial" panose="020B0604020202020204" pitchFamily="34" charset="0"/>
              </a:rPr>
              <a:t>Not entered the vein properly; </a:t>
            </a:r>
            <a:endParaRPr lang="en-US" altLang="en-US" sz="2000" i="1" dirty="0">
              <a:solidFill>
                <a:schemeClr val="tx1">
                  <a:lumMod val="75000"/>
                  <a:lumOff val="25000"/>
                </a:schemeClr>
              </a:solidFill>
              <a:latin typeface="Arial" panose="020B0604020202020204" pitchFamily="34" charset="0"/>
              <a:cs typeface="Arial" panose="020B0604020202020204" pitchFamily="34" charset="0"/>
            </a:endParaRPr>
          </a:p>
          <a:p>
            <a:pPr marL="800100" lvl="1" indent="-342900">
              <a:lnSpc>
                <a:spcPct val="90000"/>
              </a:lnSpc>
              <a:spcAft>
                <a:spcPts val="600"/>
              </a:spcAft>
              <a:buFont typeface="Arial" panose="020B0604020202020204" pitchFamily="34" charset="0"/>
              <a:buChar char="•"/>
              <a:defRPr/>
            </a:pPr>
            <a:r>
              <a:rPr lang="en-US" altLang="en-US" sz="2000" i="1" dirty="0">
                <a:solidFill>
                  <a:srgbClr val="000000"/>
                </a:solidFill>
                <a:latin typeface="Arial" panose="020B0604020202020204" pitchFamily="34" charset="0"/>
                <a:cs typeface="Arial" panose="020B0604020202020204" pitchFamily="34" charset="0"/>
              </a:rPr>
              <a:t>Entered the vein and slipped out again; </a:t>
            </a:r>
            <a:endParaRPr lang="en-US" altLang="en-US" sz="2000" i="1" dirty="0">
              <a:solidFill>
                <a:schemeClr val="tx1">
                  <a:lumMod val="75000"/>
                  <a:lumOff val="25000"/>
                </a:schemeClr>
              </a:solidFill>
              <a:latin typeface="Arial" panose="020B0604020202020204" pitchFamily="34" charset="0"/>
              <a:cs typeface="Arial" panose="020B0604020202020204" pitchFamily="34" charset="0"/>
            </a:endParaRPr>
          </a:p>
          <a:p>
            <a:pPr marL="800100" lvl="1" indent="-342900">
              <a:lnSpc>
                <a:spcPct val="90000"/>
              </a:lnSpc>
              <a:spcAft>
                <a:spcPts val="600"/>
              </a:spcAft>
              <a:buFont typeface="Arial" panose="020B0604020202020204" pitchFamily="34" charset="0"/>
              <a:buChar char="•"/>
              <a:defRPr/>
            </a:pPr>
            <a:r>
              <a:rPr lang="en-US" altLang="en-US" sz="2000" i="1" dirty="0">
                <a:solidFill>
                  <a:srgbClr val="000000"/>
                </a:solidFill>
                <a:latin typeface="Arial" panose="020B0604020202020204" pitchFamily="34" charset="0"/>
                <a:cs typeface="Arial" panose="020B0604020202020204" pitchFamily="34" charset="0"/>
              </a:rPr>
              <a:t>Entered the vein and gone through the opposite wall; and </a:t>
            </a:r>
            <a:endParaRPr lang="en-US" altLang="en-US" sz="2000" i="1" dirty="0">
              <a:solidFill>
                <a:schemeClr val="tx1">
                  <a:lumMod val="75000"/>
                  <a:lumOff val="25000"/>
                </a:schemeClr>
              </a:solidFill>
              <a:latin typeface="Arial" panose="020B0604020202020204" pitchFamily="34" charset="0"/>
              <a:cs typeface="Arial" panose="020B0604020202020204" pitchFamily="34" charset="0"/>
            </a:endParaRPr>
          </a:p>
          <a:p>
            <a:pPr marL="800100" lvl="1" indent="-342900">
              <a:lnSpc>
                <a:spcPct val="90000"/>
              </a:lnSpc>
              <a:spcAft>
                <a:spcPts val="600"/>
              </a:spcAft>
              <a:buFont typeface="Arial" panose="020B0604020202020204" pitchFamily="34" charset="0"/>
              <a:buChar char="•"/>
              <a:defRPr/>
            </a:pPr>
            <a:r>
              <a:rPr lang="en-US" altLang="en-US" sz="2000" i="1" dirty="0">
                <a:solidFill>
                  <a:srgbClr val="000000"/>
                </a:solidFill>
                <a:latin typeface="Arial" panose="020B0604020202020204" pitchFamily="34" charset="0"/>
                <a:cs typeface="Arial" panose="020B0604020202020204" pitchFamily="34" charset="0"/>
              </a:rPr>
              <a:t>Entered the vein correctly but excess pressure caused the vein to split.</a:t>
            </a:r>
            <a:endParaRPr lang="en-US" altLang="en-US" sz="2000" i="1"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lnSpc>
                <a:spcPct val="90000"/>
              </a:lnSpc>
              <a:spcAft>
                <a:spcPts val="600"/>
              </a:spcAft>
              <a:buFont typeface="Arial" panose="020B0604020202020204" pitchFamily="34" charset="0"/>
              <a:buChar char="•"/>
              <a:defRPr/>
            </a:pPr>
            <a:r>
              <a:rPr lang="en-US" altLang="en-US" sz="2400" dirty="0">
                <a:solidFill>
                  <a:srgbClr val="000000"/>
                </a:solidFill>
                <a:latin typeface="Arial" panose="020B0604020202020204" pitchFamily="34" charset="0"/>
                <a:cs typeface="Arial" panose="020B0604020202020204" pitchFamily="34" charset="0"/>
              </a:rPr>
              <a:t>Can lead to abscesses or cellulitis</a:t>
            </a:r>
            <a:endParaRPr lang="en-US" altLang="en-US" sz="24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714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85216"/>
            <a:ext cx="9144000" cy="1277957"/>
          </a:xfrm>
        </p:spPr>
        <p:txBody>
          <a:bodyPr/>
          <a:lstStyle/>
          <a:p>
            <a:r>
              <a:rPr lang="en-US" altLang="en-US" dirty="0">
                <a:cs typeface="Times New Roman" panose="02020603050405020304" pitchFamily="18" charset="0"/>
              </a:rPr>
              <a:t>Education messages: Secondary infections</a:t>
            </a:r>
            <a:endParaRPr lang="en-US" b="0" dirty="0"/>
          </a:p>
        </p:txBody>
      </p:sp>
      <p:grpSp>
        <p:nvGrpSpPr>
          <p:cNvPr id="4" name="Group 3">
            <a:extLst>
              <a:ext uri="{FF2B5EF4-FFF2-40B4-BE49-F238E27FC236}">
                <a16:creationId xmlns:a16="http://schemas.microsoft.com/office/drawing/2014/main" id="{BDAFD2F2-EE0D-3A46-BD8E-3C91794E2298}"/>
              </a:ext>
            </a:extLst>
          </p:cNvPr>
          <p:cNvGrpSpPr/>
          <p:nvPr/>
        </p:nvGrpSpPr>
        <p:grpSpPr>
          <a:xfrm>
            <a:off x="247650" y="2328673"/>
            <a:ext cx="2057400" cy="4681728"/>
            <a:chOff x="247650" y="2328673"/>
            <a:chExt cx="2057400" cy="4681728"/>
          </a:xfrm>
        </p:grpSpPr>
        <p:sp>
          <p:nvSpPr>
            <p:cNvPr id="5" name="Rectangle 4">
              <a:extLst>
                <a:ext uri="{FF2B5EF4-FFF2-40B4-BE49-F238E27FC236}">
                  <a16:creationId xmlns:a16="http://schemas.microsoft.com/office/drawing/2014/main" id="{82D2EB29-31A3-C841-A316-87EB678A9AF7}"/>
                </a:ext>
              </a:extLst>
            </p:cNvPr>
            <p:cNvSpPr/>
            <p:nvPr/>
          </p:nvSpPr>
          <p:spPr>
            <a:xfrm>
              <a:off x="247650" y="2328673"/>
              <a:ext cx="2057400" cy="4681728"/>
            </a:xfrm>
            <a:prstGeom prst="rect">
              <a:avLst/>
            </a:prstGeom>
            <a:solidFill>
              <a:srgbClr val="1D4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A26E1F0-6A8E-A240-B2A3-708DC5DE972F}"/>
                </a:ext>
              </a:extLst>
            </p:cNvPr>
            <p:cNvSpPr txBox="1"/>
            <p:nvPr/>
          </p:nvSpPr>
          <p:spPr>
            <a:xfrm>
              <a:off x="247650" y="2992509"/>
              <a:ext cx="2057400" cy="3139321"/>
            </a:xfrm>
            <a:prstGeom prst="rect">
              <a:avLst/>
            </a:prstGeom>
            <a:noFill/>
          </p:spPr>
          <p:txBody>
            <a:bodyPr wrap="square" rtlCol="0">
              <a:spAutoFit/>
            </a:bodyPr>
            <a:lstStyle/>
            <a:p>
              <a:pPr algn="ctr">
                <a:defRPr/>
              </a:pPr>
              <a:r>
                <a:rPr lang="en-AU" altLang="en-US" b="1" dirty="0">
                  <a:solidFill>
                    <a:srgbClr val="000000"/>
                  </a:solidFill>
                  <a:latin typeface="Arial" panose="020B0604020202020204" pitchFamily="34" charset="0"/>
                  <a:cs typeface="Arial" panose="020B0604020202020204" pitchFamily="34" charset="0"/>
                </a:rPr>
                <a:t>Before injecting</a:t>
              </a:r>
              <a:r>
                <a:rPr lang="en-AU" altLang="en-US" dirty="0">
                  <a:solidFill>
                    <a:srgbClr val="000000"/>
                  </a:solidFill>
                  <a:latin typeface="Arial" panose="020B0604020202020204" pitchFamily="34" charset="0"/>
                  <a:cs typeface="Arial" panose="020B0604020202020204" pitchFamily="34" charset="0"/>
                </a:rPr>
                <a:t>, wash your hands and the area you are going to inject into thoroughly with warm soapy water then swab the site using a new (sterile) swab</a:t>
              </a:r>
              <a:r>
                <a:rPr lang="en-AU" altLang="en-US" u="sng" dirty="0">
                  <a:solidFill>
                    <a:srgbClr val="000000"/>
                  </a:solidFill>
                  <a:latin typeface="Arial" panose="020B0604020202020204" pitchFamily="34" charset="0"/>
                  <a:cs typeface="Arial" panose="020B0604020202020204" pitchFamily="34" charset="0"/>
                </a:rPr>
                <a:t> in one direction only</a:t>
              </a:r>
            </a:p>
          </p:txBody>
        </p:sp>
      </p:grpSp>
      <p:grpSp>
        <p:nvGrpSpPr>
          <p:cNvPr id="19" name="Group 18">
            <a:extLst>
              <a:ext uri="{FF2B5EF4-FFF2-40B4-BE49-F238E27FC236}">
                <a16:creationId xmlns:a16="http://schemas.microsoft.com/office/drawing/2014/main" id="{D5136D10-04D3-A641-9D3F-392CB3D0F12D}"/>
              </a:ext>
            </a:extLst>
          </p:cNvPr>
          <p:cNvGrpSpPr/>
          <p:nvPr/>
        </p:nvGrpSpPr>
        <p:grpSpPr>
          <a:xfrm>
            <a:off x="2444750" y="2328674"/>
            <a:ext cx="2057400" cy="4702174"/>
            <a:chOff x="247650" y="2308227"/>
            <a:chExt cx="2057400" cy="4702174"/>
          </a:xfrm>
        </p:grpSpPr>
        <p:sp>
          <p:nvSpPr>
            <p:cNvPr id="20" name="Rectangle 19">
              <a:extLst>
                <a:ext uri="{FF2B5EF4-FFF2-40B4-BE49-F238E27FC236}">
                  <a16:creationId xmlns:a16="http://schemas.microsoft.com/office/drawing/2014/main" id="{24B74865-D9EA-4B4B-AC4C-88A2829D9225}"/>
                </a:ext>
              </a:extLst>
            </p:cNvPr>
            <p:cNvSpPr/>
            <p:nvPr/>
          </p:nvSpPr>
          <p:spPr>
            <a:xfrm>
              <a:off x="247650" y="2308227"/>
              <a:ext cx="2057400" cy="4702174"/>
            </a:xfrm>
            <a:prstGeom prst="rect">
              <a:avLst/>
            </a:prstGeom>
            <a:solidFill>
              <a:srgbClr val="529C3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E9F5E98-D943-A14D-9F93-A30AE7F5DCF2}"/>
                </a:ext>
              </a:extLst>
            </p:cNvPr>
            <p:cNvSpPr txBox="1"/>
            <p:nvPr/>
          </p:nvSpPr>
          <p:spPr>
            <a:xfrm>
              <a:off x="247650" y="2972062"/>
              <a:ext cx="2057400" cy="2031325"/>
            </a:xfrm>
            <a:prstGeom prst="rect">
              <a:avLst/>
            </a:prstGeom>
            <a:noFill/>
          </p:spPr>
          <p:txBody>
            <a:bodyPr wrap="square" rtlCol="0">
              <a:spAutoFit/>
            </a:bodyPr>
            <a:lstStyle/>
            <a:p>
              <a:pPr algn="ctr">
                <a:defRPr/>
              </a:pPr>
              <a:r>
                <a:rPr lang="en-AU" altLang="en-US" b="1" dirty="0">
                  <a:solidFill>
                    <a:srgbClr val="000000"/>
                  </a:solidFill>
                  <a:latin typeface="Arial" panose="020B0604020202020204" pitchFamily="34" charset="0"/>
                  <a:cs typeface="Arial" panose="020B0604020202020204" pitchFamily="34" charset="0"/>
                </a:rPr>
                <a:t>Use sterile equipment </a:t>
              </a:r>
              <a:r>
                <a:rPr lang="en-AU" altLang="en-US" dirty="0">
                  <a:solidFill>
                    <a:srgbClr val="000000"/>
                  </a:solidFill>
                  <a:latin typeface="Arial" panose="020B0604020202020204" pitchFamily="34" charset="0"/>
                  <a:cs typeface="Arial" panose="020B0604020202020204" pitchFamily="34" charset="0"/>
                </a:rPr>
                <a:t>EVERY TIME you inject including cleaned spoons, containers and tourniquets</a:t>
              </a:r>
            </a:p>
          </p:txBody>
        </p:sp>
      </p:grpSp>
      <p:grpSp>
        <p:nvGrpSpPr>
          <p:cNvPr id="22" name="Group 21">
            <a:extLst>
              <a:ext uri="{FF2B5EF4-FFF2-40B4-BE49-F238E27FC236}">
                <a16:creationId xmlns:a16="http://schemas.microsoft.com/office/drawing/2014/main" id="{E1344785-65B1-5B44-8E58-4848CB28CB6F}"/>
              </a:ext>
            </a:extLst>
          </p:cNvPr>
          <p:cNvGrpSpPr/>
          <p:nvPr/>
        </p:nvGrpSpPr>
        <p:grpSpPr>
          <a:xfrm>
            <a:off x="4641850" y="2328674"/>
            <a:ext cx="2057400" cy="4692570"/>
            <a:chOff x="247650" y="2317831"/>
            <a:chExt cx="2057400" cy="4692570"/>
          </a:xfrm>
        </p:grpSpPr>
        <p:sp>
          <p:nvSpPr>
            <p:cNvPr id="23" name="Rectangle 22">
              <a:extLst>
                <a:ext uri="{FF2B5EF4-FFF2-40B4-BE49-F238E27FC236}">
                  <a16:creationId xmlns:a16="http://schemas.microsoft.com/office/drawing/2014/main" id="{0C44F07D-9C67-B34D-BF56-A25A71A4A96F}"/>
                </a:ext>
              </a:extLst>
            </p:cNvPr>
            <p:cNvSpPr/>
            <p:nvPr/>
          </p:nvSpPr>
          <p:spPr>
            <a:xfrm>
              <a:off x="247650" y="2317831"/>
              <a:ext cx="2057400" cy="4692570"/>
            </a:xfrm>
            <a:prstGeom prst="rect">
              <a:avLst/>
            </a:prstGeom>
            <a:solidFill>
              <a:srgbClr val="23569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EBBFD01-DA45-684C-8205-0BFC8F5F4878}"/>
                </a:ext>
              </a:extLst>
            </p:cNvPr>
            <p:cNvSpPr txBox="1"/>
            <p:nvPr/>
          </p:nvSpPr>
          <p:spPr>
            <a:xfrm>
              <a:off x="247650" y="2981665"/>
              <a:ext cx="2057400" cy="2031325"/>
            </a:xfrm>
            <a:prstGeom prst="rect">
              <a:avLst/>
            </a:prstGeom>
            <a:noFill/>
          </p:spPr>
          <p:txBody>
            <a:bodyPr wrap="square" rtlCol="0">
              <a:spAutoFit/>
            </a:bodyPr>
            <a:lstStyle/>
            <a:p>
              <a:pPr algn="ctr">
                <a:defRPr/>
              </a:pPr>
              <a:r>
                <a:rPr lang="en-AU" altLang="en-US" b="1" dirty="0">
                  <a:solidFill>
                    <a:srgbClr val="000000"/>
                  </a:solidFill>
                  <a:latin typeface="Arial" panose="020B0604020202020204" pitchFamily="34" charset="0"/>
                  <a:cs typeface="Arial" panose="020B0604020202020204" pitchFamily="34" charset="0"/>
                </a:rPr>
                <a:t>Don't lick the needle </a:t>
              </a:r>
              <a:r>
                <a:rPr lang="en-AU" altLang="en-US" dirty="0">
                  <a:solidFill>
                    <a:srgbClr val="000000"/>
                  </a:solidFill>
                  <a:latin typeface="Arial" panose="020B0604020202020204" pitchFamily="34" charset="0"/>
                  <a:cs typeface="Arial" panose="020B0604020202020204" pitchFamily="34" charset="0"/>
                </a:rPr>
                <a:t>before you inject because the mouth contains bacteria that can lead to infections (Dirty hits)</a:t>
              </a:r>
            </a:p>
          </p:txBody>
        </p:sp>
      </p:grpSp>
      <p:grpSp>
        <p:nvGrpSpPr>
          <p:cNvPr id="25" name="Group 24">
            <a:extLst>
              <a:ext uri="{FF2B5EF4-FFF2-40B4-BE49-F238E27FC236}">
                <a16:creationId xmlns:a16="http://schemas.microsoft.com/office/drawing/2014/main" id="{28C800B6-608C-5645-8C3F-B30CDFEEDDBC}"/>
              </a:ext>
            </a:extLst>
          </p:cNvPr>
          <p:cNvGrpSpPr/>
          <p:nvPr/>
        </p:nvGrpSpPr>
        <p:grpSpPr>
          <a:xfrm>
            <a:off x="6838950" y="2328673"/>
            <a:ext cx="2057400" cy="4681727"/>
            <a:chOff x="247650" y="2328673"/>
            <a:chExt cx="2057400" cy="4681727"/>
          </a:xfrm>
        </p:grpSpPr>
        <p:sp>
          <p:nvSpPr>
            <p:cNvPr id="26" name="Rectangle 25">
              <a:extLst>
                <a:ext uri="{FF2B5EF4-FFF2-40B4-BE49-F238E27FC236}">
                  <a16:creationId xmlns:a16="http://schemas.microsoft.com/office/drawing/2014/main" id="{D3993C43-2773-C640-A3AE-32532CB839E6}"/>
                </a:ext>
              </a:extLst>
            </p:cNvPr>
            <p:cNvSpPr/>
            <p:nvPr/>
          </p:nvSpPr>
          <p:spPr>
            <a:xfrm>
              <a:off x="247650" y="2328673"/>
              <a:ext cx="2057400" cy="4681727"/>
            </a:xfrm>
            <a:prstGeom prst="rect">
              <a:avLst/>
            </a:prstGeom>
            <a:solidFill>
              <a:srgbClr val="8FDA56">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0104E5A-2B89-0F41-BFF6-AFC741C38C45}"/>
                </a:ext>
              </a:extLst>
            </p:cNvPr>
            <p:cNvSpPr txBox="1"/>
            <p:nvPr/>
          </p:nvSpPr>
          <p:spPr>
            <a:xfrm>
              <a:off x="247650" y="2992508"/>
              <a:ext cx="2057400" cy="646331"/>
            </a:xfrm>
            <a:prstGeom prst="rect">
              <a:avLst/>
            </a:prstGeom>
            <a:noFill/>
          </p:spPr>
          <p:txBody>
            <a:bodyPr wrap="square" rtlCol="0">
              <a:spAutoFit/>
            </a:bodyPr>
            <a:lstStyle/>
            <a:p>
              <a:pPr algn="ctr">
                <a:defRPr/>
              </a:pPr>
              <a:r>
                <a:rPr lang="en-US" altLang="en-US" b="1" dirty="0">
                  <a:solidFill>
                    <a:srgbClr val="000000"/>
                  </a:solidFill>
                  <a:latin typeface="Arial" panose="020B0604020202020204" pitchFamily="34" charset="0"/>
                  <a:cs typeface="Arial" panose="020B0604020202020204" pitchFamily="34" charset="0"/>
                </a:rPr>
                <a:t>Use filters </a:t>
              </a:r>
              <a:r>
                <a:rPr lang="en-US" altLang="en-US" dirty="0">
                  <a:solidFill>
                    <a:srgbClr val="000000"/>
                  </a:solidFill>
                  <a:latin typeface="Arial" panose="020B0604020202020204" pitchFamily="34" charset="0"/>
                  <a:cs typeface="Arial" panose="020B0604020202020204" pitchFamily="34" charset="0"/>
                </a:rPr>
                <a:t>to prevent dirty hits</a:t>
              </a:r>
              <a:endParaRPr lang="en-AU" altLang="en-US" dirty="0">
                <a:solidFill>
                  <a:srgbClr val="00000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2170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585216"/>
            <a:ext cx="9144000" cy="1277957"/>
          </a:xfrm>
        </p:spPr>
        <p:txBody>
          <a:bodyPr/>
          <a:lstStyle/>
          <a:p>
            <a:r>
              <a:rPr lang="en-US" altLang="en-US" dirty="0">
                <a:cs typeface="Times New Roman" panose="02020603050405020304" pitchFamily="18" charset="0"/>
              </a:rPr>
              <a:t>Education messages: Secondary infections</a:t>
            </a:r>
            <a:endParaRPr lang="en-US" b="0" dirty="0"/>
          </a:p>
        </p:txBody>
      </p:sp>
      <p:grpSp>
        <p:nvGrpSpPr>
          <p:cNvPr id="4" name="Group 3">
            <a:extLst>
              <a:ext uri="{FF2B5EF4-FFF2-40B4-BE49-F238E27FC236}">
                <a16:creationId xmlns:a16="http://schemas.microsoft.com/office/drawing/2014/main" id="{BDAFD2F2-EE0D-3A46-BD8E-3C91794E2298}"/>
              </a:ext>
            </a:extLst>
          </p:cNvPr>
          <p:cNvGrpSpPr/>
          <p:nvPr/>
        </p:nvGrpSpPr>
        <p:grpSpPr>
          <a:xfrm>
            <a:off x="247650" y="2328673"/>
            <a:ext cx="2057400" cy="4681728"/>
            <a:chOff x="247650" y="2328673"/>
            <a:chExt cx="2057400" cy="4681728"/>
          </a:xfrm>
        </p:grpSpPr>
        <p:sp>
          <p:nvSpPr>
            <p:cNvPr id="5" name="Rectangle 4">
              <a:extLst>
                <a:ext uri="{FF2B5EF4-FFF2-40B4-BE49-F238E27FC236}">
                  <a16:creationId xmlns:a16="http://schemas.microsoft.com/office/drawing/2014/main" id="{82D2EB29-31A3-C841-A316-87EB678A9AF7}"/>
                </a:ext>
              </a:extLst>
            </p:cNvPr>
            <p:cNvSpPr/>
            <p:nvPr/>
          </p:nvSpPr>
          <p:spPr>
            <a:xfrm>
              <a:off x="247650" y="2328673"/>
              <a:ext cx="2057400" cy="4681728"/>
            </a:xfrm>
            <a:prstGeom prst="rect">
              <a:avLst/>
            </a:prstGeom>
            <a:solidFill>
              <a:srgbClr val="1D4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A26E1F0-6A8E-A240-B2A3-708DC5DE972F}"/>
                </a:ext>
              </a:extLst>
            </p:cNvPr>
            <p:cNvSpPr txBox="1"/>
            <p:nvPr/>
          </p:nvSpPr>
          <p:spPr>
            <a:xfrm>
              <a:off x="247650" y="2992509"/>
              <a:ext cx="2057400" cy="3139321"/>
            </a:xfrm>
            <a:prstGeom prst="rect">
              <a:avLst/>
            </a:prstGeom>
            <a:noFill/>
          </p:spPr>
          <p:txBody>
            <a:bodyPr wrap="square" rtlCol="0">
              <a:spAutoFit/>
            </a:bodyPr>
            <a:lstStyle/>
            <a:p>
              <a:pPr algn="ctr">
                <a:defRPr/>
              </a:pPr>
              <a:r>
                <a:rPr lang="en-AU" altLang="en-US" b="1" dirty="0">
                  <a:solidFill>
                    <a:srgbClr val="000000"/>
                  </a:solidFill>
                  <a:latin typeface="Arial" panose="020B0604020202020204" pitchFamily="34" charset="0"/>
                  <a:cs typeface="Arial" panose="020B0604020202020204" pitchFamily="34" charset="0"/>
                </a:rPr>
                <a:t>Before injecting</a:t>
              </a:r>
              <a:r>
                <a:rPr lang="en-AU" altLang="en-US" dirty="0">
                  <a:solidFill>
                    <a:srgbClr val="000000"/>
                  </a:solidFill>
                  <a:latin typeface="Arial" panose="020B0604020202020204" pitchFamily="34" charset="0"/>
                  <a:cs typeface="Arial" panose="020B0604020202020204" pitchFamily="34" charset="0"/>
                </a:rPr>
                <a:t>, wash your hands and the area you are going to inject into thoroughly with warm soapy water then swab the site using a new (sterile) swab</a:t>
              </a:r>
              <a:r>
                <a:rPr lang="en-AU" altLang="en-US" u="sng" dirty="0">
                  <a:solidFill>
                    <a:srgbClr val="000000"/>
                  </a:solidFill>
                  <a:latin typeface="Arial" panose="020B0604020202020204" pitchFamily="34" charset="0"/>
                  <a:cs typeface="Arial" panose="020B0604020202020204" pitchFamily="34" charset="0"/>
                </a:rPr>
                <a:t> in one direction only</a:t>
              </a:r>
            </a:p>
          </p:txBody>
        </p:sp>
      </p:grpSp>
      <p:grpSp>
        <p:nvGrpSpPr>
          <p:cNvPr id="19" name="Group 18">
            <a:extLst>
              <a:ext uri="{FF2B5EF4-FFF2-40B4-BE49-F238E27FC236}">
                <a16:creationId xmlns:a16="http://schemas.microsoft.com/office/drawing/2014/main" id="{D5136D10-04D3-A641-9D3F-392CB3D0F12D}"/>
              </a:ext>
            </a:extLst>
          </p:cNvPr>
          <p:cNvGrpSpPr/>
          <p:nvPr/>
        </p:nvGrpSpPr>
        <p:grpSpPr>
          <a:xfrm>
            <a:off x="2444750" y="2328674"/>
            <a:ext cx="2057400" cy="4702174"/>
            <a:chOff x="247650" y="2308227"/>
            <a:chExt cx="2057400" cy="4702174"/>
          </a:xfrm>
        </p:grpSpPr>
        <p:sp>
          <p:nvSpPr>
            <p:cNvPr id="20" name="Rectangle 19">
              <a:extLst>
                <a:ext uri="{FF2B5EF4-FFF2-40B4-BE49-F238E27FC236}">
                  <a16:creationId xmlns:a16="http://schemas.microsoft.com/office/drawing/2014/main" id="{24B74865-D9EA-4B4B-AC4C-88A2829D9225}"/>
                </a:ext>
              </a:extLst>
            </p:cNvPr>
            <p:cNvSpPr/>
            <p:nvPr/>
          </p:nvSpPr>
          <p:spPr>
            <a:xfrm>
              <a:off x="247650" y="2308227"/>
              <a:ext cx="2057400" cy="4702174"/>
            </a:xfrm>
            <a:prstGeom prst="rect">
              <a:avLst/>
            </a:prstGeom>
            <a:solidFill>
              <a:srgbClr val="529C3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E9F5E98-D943-A14D-9F93-A30AE7F5DCF2}"/>
                </a:ext>
              </a:extLst>
            </p:cNvPr>
            <p:cNvSpPr txBox="1"/>
            <p:nvPr/>
          </p:nvSpPr>
          <p:spPr>
            <a:xfrm>
              <a:off x="247650" y="2972062"/>
              <a:ext cx="2057400" cy="2031325"/>
            </a:xfrm>
            <a:prstGeom prst="rect">
              <a:avLst/>
            </a:prstGeom>
            <a:noFill/>
          </p:spPr>
          <p:txBody>
            <a:bodyPr wrap="square" rtlCol="0">
              <a:spAutoFit/>
            </a:bodyPr>
            <a:lstStyle/>
            <a:p>
              <a:pPr algn="ctr">
                <a:defRPr/>
              </a:pPr>
              <a:r>
                <a:rPr lang="en-AU" altLang="en-US" b="1" dirty="0">
                  <a:solidFill>
                    <a:srgbClr val="000000"/>
                  </a:solidFill>
                  <a:latin typeface="Arial" panose="020B0604020202020204" pitchFamily="34" charset="0"/>
                  <a:cs typeface="Arial" panose="020B0604020202020204" pitchFamily="34" charset="0"/>
                </a:rPr>
                <a:t>Use sterile equipment </a:t>
              </a:r>
              <a:r>
                <a:rPr lang="en-AU" altLang="en-US" dirty="0">
                  <a:solidFill>
                    <a:srgbClr val="000000"/>
                  </a:solidFill>
                  <a:latin typeface="Arial" panose="020B0604020202020204" pitchFamily="34" charset="0"/>
                  <a:cs typeface="Arial" panose="020B0604020202020204" pitchFamily="34" charset="0"/>
                </a:rPr>
                <a:t>EVERY TIME you inject including cleaned spoons, containers and tourniquets</a:t>
              </a:r>
            </a:p>
          </p:txBody>
        </p:sp>
      </p:grpSp>
      <p:grpSp>
        <p:nvGrpSpPr>
          <p:cNvPr id="22" name="Group 21">
            <a:extLst>
              <a:ext uri="{FF2B5EF4-FFF2-40B4-BE49-F238E27FC236}">
                <a16:creationId xmlns:a16="http://schemas.microsoft.com/office/drawing/2014/main" id="{E1344785-65B1-5B44-8E58-4848CB28CB6F}"/>
              </a:ext>
            </a:extLst>
          </p:cNvPr>
          <p:cNvGrpSpPr/>
          <p:nvPr/>
        </p:nvGrpSpPr>
        <p:grpSpPr>
          <a:xfrm>
            <a:off x="4641850" y="2328674"/>
            <a:ext cx="2057400" cy="4692570"/>
            <a:chOff x="247650" y="2317831"/>
            <a:chExt cx="2057400" cy="4692570"/>
          </a:xfrm>
        </p:grpSpPr>
        <p:sp>
          <p:nvSpPr>
            <p:cNvPr id="23" name="Rectangle 22">
              <a:extLst>
                <a:ext uri="{FF2B5EF4-FFF2-40B4-BE49-F238E27FC236}">
                  <a16:creationId xmlns:a16="http://schemas.microsoft.com/office/drawing/2014/main" id="{0C44F07D-9C67-B34D-BF56-A25A71A4A96F}"/>
                </a:ext>
              </a:extLst>
            </p:cNvPr>
            <p:cNvSpPr/>
            <p:nvPr/>
          </p:nvSpPr>
          <p:spPr>
            <a:xfrm>
              <a:off x="247650" y="2317831"/>
              <a:ext cx="2057400" cy="4692570"/>
            </a:xfrm>
            <a:prstGeom prst="rect">
              <a:avLst/>
            </a:prstGeom>
            <a:solidFill>
              <a:srgbClr val="23569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EBBFD01-DA45-684C-8205-0BFC8F5F4878}"/>
                </a:ext>
              </a:extLst>
            </p:cNvPr>
            <p:cNvSpPr txBox="1"/>
            <p:nvPr/>
          </p:nvSpPr>
          <p:spPr>
            <a:xfrm>
              <a:off x="247650" y="2981665"/>
              <a:ext cx="2057400" cy="2031325"/>
            </a:xfrm>
            <a:prstGeom prst="rect">
              <a:avLst/>
            </a:prstGeom>
            <a:noFill/>
          </p:spPr>
          <p:txBody>
            <a:bodyPr wrap="square" rtlCol="0">
              <a:spAutoFit/>
            </a:bodyPr>
            <a:lstStyle/>
            <a:p>
              <a:pPr algn="ctr">
                <a:defRPr/>
              </a:pPr>
              <a:r>
                <a:rPr lang="en-AU" altLang="en-US" b="1" dirty="0">
                  <a:solidFill>
                    <a:srgbClr val="000000"/>
                  </a:solidFill>
                  <a:latin typeface="Arial" panose="020B0604020202020204" pitchFamily="34" charset="0"/>
                  <a:cs typeface="Arial" panose="020B0604020202020204" pitchFamily="34" charset="0"/>
                </a:rPr>
                <a:t>Don't lick the needle </a:t>
              </a:r>
              <a:r>
                <a:rPr lang="en-AU" altLang="en-US" dirty="0">
                  <a:solidFill>
                    <a:srgbClr val="000000"/>
                  </a:solidFill>
                  <a:latin typeface="Arial" panose="020B0604020202020204" pitchFamily="34" charset="0"/>
                  <a:cs typeface="Arial" panose="020B0604020202020204" pitchFamily="34" charset="0"/>
                </a:rPr>
                <a:t>before you inject because the mouth contains bacteria that can lead to infections (Dirty hits)</a:t>
              </a:r>
            </a:p>
          </p:txBody>
        </p:sp>
      </p:grpSp>
      <p:grpSp>
        <p:nvGrpSpPr>
          <p:cNvPr id="25" name="Group 24">
            <a:extLst>
              <a:ext uri="{FF2B5EF4-FFF2-40B4-BE49-F238E27FC236}">
                <a16:creationId xmlns:a16="http://schemas.microsoft.com/office/drawing/2014/main" id="{28C800B6-608C-5645-8C3F-B30CDFEEDDBC}"/>
              </a:ext>
            </a:extLst>
          </p:cNvPr>
          <p:cNvGrpSpPr/>
          <p:nvPr/>
        </p:nvGrpSpPr>
        <p:grpSpPr>
          <a:xfrm>
            <a:off x="6838950" y="2328673"/>
            <a:ext cx="2057400" cy="4681727"/>
            <a:chOff x="247650" y="2328673"/>
            <a:chExt cx="2057400" cy="4681727"/>
          </a:xfrm>
        </p:grpSpPr>
        <p:sp>
          <p:nvSpPr>
            <p:cNvPr id="26" name="Rectangle 25">
              <a:extLst>
                <a:ext uri="{FF2B5EF4-FFF2-40B4-BE49-F238E27FC236}">
                  <a16:creationId xmlns:a16="http://schemas.microsoft.com/office/drawing/2014/main" id="{D3993C43-2773-C640-A3AE-32532CB839E6}"/>
                </a:ext>
              </a:extLst>
            </p:cNvPr>
            <p:cNvSpPr/>
            <p:nvPr/>
          </p:nvSpPr>
          <p:spPr>
            <a:xfrm>
              <a:off x="247650" y="2328673"/>
              <a:ext cx="2057400" cy="4681727"/>
            </a:xfrm>
            <a:prstGeom prst="rect">
              <a:avLst/>
            </a:prstGeom>
            <a:solidFill>
              <a:srgbClr val="8FDA56">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0104E5A-2B89-0F41-BFF6-AFC741C38C45}"/>
                </a:ext>
              </a:extLst>
            </p:cNvPr>
            <p:cNvSpPr txBox="1"/>
            <p:nvPr/>
          </p:nvSpPr>
          <p:spPr>
            <a:xfrm>
              <a:off x="247650" y="2992508"/>
              <a:ext cx="2057400" cy="646331"/>
            </a:xfrm>
            <a:prstGeom prst="rect">
              <a:avLst/>
            </a:prstGeom>
            <a:noFill/>
          </p:spPr>
          <p:txBody>
            <a:bodyPr wrap="square" rtlCol="0">
              <a:spAutoFit/>
            </a:bodyPr>
            <a:lstStyle/>
            <a:p>
              <a:pPr algn="ctr">
                <a:defRPr/>
              </a:pPr>
              <a:r>
                <a:rPr lang="en-US" altLang="en-US" b="1" dirty="0">
                  <a:solidFill>
                    <a:srgbClr val="000000"/>
                  </a:solidFill>
                  <a:latin typeface="Arial" panose="020B0604020202020204" pitchFamily="34" charset="0"/>
                  <a:cs typeface="Arial" panose="020B0604020202020204" pitchFamily="34" charset="0"/>
                </a:rPr>
                <a:t>Use filters </a:t>
              </a:r>
              <a:r>
                <a:rPr lang="en-US" altLang="en-US" dirty="0">
                  <a:solidFill>
                    <a:srgbClr val="000000"/>
                  </a:solidFill>
                  <a:latin typeface="Arial" panose="020B0604020202020204" pitchFamily="34" charset="0"/>
                  <a:cs typeface="Arial" panose="020B0604020202020204" pitchFamily="34" charset="0"/>
                </a:rPr>
                <a:t>to prevent dirty hits</a:t>
              </a:r>
              <a:endParaRPr lang="en-AU" altLang="en-US" dirty="0">
                <a:solidFill>
                  <a:srgbClr val="000000"/>
                </a:solidFill>
                <a:latin typeface="Arial" panose="020B0604020202020204" pitchFamily="34" charset="0"/>
                <a:cs typeface="Arial" panose="020B0604020202020204" pitchFamily="34" charset="0"/>
              </a:endParaRPr>
            </a:p>
          </p:txBody>
        </p:sp>
      </p:grpSp>
      <p:grpSp>
        <p:nvGrpSpPr>
          <p:cNvPr id="15" name="Group 14">
            <a:extLst>
              <a:ext uri="{FF2B5EF4-FFF2-40B4-BE49-F238E27FC236}">
                <a16:creationId xmlns:a16="http://schemas.microsoft.com/office/drawing/2014/main" id="{0261C46F-E2CC-144D-85AD-25BBE8A11334}"/>
              </a:ext>
            </a:extLst>
          </p:cNvPr>
          <p:cNvGrpSpPr/>
          <p:nvPr/>
        </p:nvGrpSpPr>
        <p:grpSpPr>
          <a:xfrm>
            <a:off x="274320" y="2834640"/>
            <a:ext cx="2057400" cy="4681728"/>
            <a:chOff x="247650" y="2328673"/>
            <a:chExt cx="2057400" cy="4681728"/>
          </a:xfrm>
        </p:grpSpPr>
        <p:sp>
          <p:nvSpPr>
            <p:cNvPr id="16" name="Rectangle 15">
              <a:extLst>
                <a:ext uri="{FF2B5EF4-FFF2-40B4-BE49-F238E27FC236}">
                  <a16:creationId xmlns:a16="http://schemas.microsoft.com/office/drawing/2014/main" id="{A42A9CFD-CD46-354E-9C75-848D47C8160A}"/>
                </a:ext>
              </a:extLst>
            </p:cNvPr>
            <p:cNvSpPr/>
            <p:nvPr/>
          </p:nvSpPr>
          <p:spPr>
            <a:xfrm>
              <a:off x="247650" y="2328673"/>
              <a:ext cx="2057400" cy="4681728"/>
            </a:xfrm>
            <a:prstGeom prst="rect">
              <a:avLst/>
            </a:prstGeom>
            <a:solidFill>
              <a:srgbClr val="1D4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73F5A425-EB54-1F4E-A555-0C8B16ACBDC3}"/>
                </a:ext>
              </a:extLst>
            </p:cNvPr>
            <p:cNvSpPr txBox="1"/>
            <p:nvPr/>
          </p:nvSpPr>
          <p:spPr>
            <a:xfrm>
              <a:off x="247650" y="2992509"/>
              <a:ext cx="2057400" cy="1837426"/>
            </a:xfrm>
            <a:prstGeom prst="rect">
              <a:avLst/>
            </a:prstGeom>
            <a:noFill/>
          </p:spPr>
          <p:txBody>
            <a:bodyPr wrap="square" rtlCol="0">
              <a:spAutoFit/>
            </a:bodyPr>
            <a:lstStyle/>
            <a:p>
              <a:pPr algn="ctr">
                <a:lnSpc>
                  <a:spcPct val="90000"/>
                </a:lnSpc>
              </a:pPr>
              <a:r>
                <a:rPr lang="en-US" altLang="en-US" b="1" dirty="0">
                  <a:solidFill>
                    <a:schemeClr val="bg1"/>
                  </a:solidFill>
                  <a:latin typeface="Arial" panose="020B0604020202020204" pitchFamily="34" charset="0"/>
                  <a:cs typeface="Arial" panose="020B0604020202020204" pitchFamily="34" charset="0"/>
                </a:rPr>
                <a:t>Check</a:t>
              </a:r>
              <a:r>
                <a:rPr lang="en-US" altLang="en-US" dirty="0">
                  <a:solidFill>
                    <a:schemeClr val="bg1"/>
                  </a:solidFill>
                  <a:latin typeface="Arial" panose="020B0604020202020204" pitchFamily="34" charset="0"/>
                  <a:cs typeface="Arial" panose="020B0604020202020204" pitchFamily="34" charset="0"/>
                </a:rPr>
                <a:t> the needle is in a vein by gently pulling back on the plunger to see that venous blood enters the syringe</a:t>
              </a:r>
            </a:p>
          </p:txBody>
        </p:sp>
      </p:grpSp>
      <p:grpSp>
        <p:nvGrpSpPr>
          <p:cNvPr id="18" name="Group 17">
            <a:extLst>
              <a:ext uri="{FF2B5EF4-FFF2-40B4-BE49-F238E27FC236}">
                <a16:creationId xmlns:a16="http://schemas.microsoft.com/office/drawing/2014/main" id="{B2D37606-FE9B-424A-92B3-4BC91548673B}"/>
              </a:ext>
            </a:extLst>
          </p:cNvPr>
          <p:cNvGrpSpPr/>
          <p:nvPr/>
        </p:nvGrpSpPr>
        <p:grpSpPr>
          <a:xfrm>
            <a:off x="2487422" y="2834641"/>
            <a:ext cx="2057400" cy="4702174"/>
            <a:chOff x="247650" y="2308227"/>
            <a:chExt cx="2057400" cy="4702174"/>
          </a:xfrm>
        </p:grpSpPr>
        <p:sp>
          <p:nvSpPr>
            <p:cNvPr id="28" name="Rectangle 27">
              <a:extLst>
                <a:ext uri="{FF2B5EF4-FFF2-40B4-BE49-F238E27FC236}">
                  <a16:creationId xmlns:a16="http://schemas.microsoft.com/office/drawing/2014/main" id="{4E6FB8F9-5CE4-6A49-AD0E-6A37DDB82B99}"/>
                </a:ext>
              </a:extLst>
            </p:cNvPr>
            <p:cNvSpPr/>
            <p:nvPr/>
          </p:nvSpPr>
          <p:spPr>
            <a:xfrm>
              <a:off x="247650" y="2308227"/>
              <a:ext cx="2057400" cy="4702174"/>
            </a:xfrm>
            <a:prstGeom prst="rect">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42FDC450-3EE2-FF41-82EF-04342A28F373}"/>
                </a:ext>
              </a:extLst>
            </p:cNvPr>
            <p:cNvSpPr txBox="1"/>
            <p:nvPr/>
          </p:nvSpPr>
          <p:spPr>
            <a:xfrm>
              <a:off x="247650" y="2972062"/>
              <a:ext cx="2057400" cy="923330"/>
            </a:xfrm>
            <a:prstGeom prst="rect">
              <a:avLst/>
            </a:prstGeom>
            <a:noFill/>
          </p:spPr>
          <p:txBody>
            <a:bodyPr wrap="square" rtlCol="0">
              <a:spAutoFit/>
            </a:bodyPr>
            <a:lstStyle/>
            <a:p>
              <a:pPr algn="ctr">
                <a:defRPr/>
              </a:pPr>
              <a:r>
                <a:rPr lang="en-US" altLang="en-US" dirty="0">
                  <a:solidFill>
                    <a:schemeClr val="bg1"/>
                  </a:solidFill>
                  <a:latin typeface="Arial" panose="020B0604020202020204" pitchFamily="34" charset="0"/>
                  <a:cs typeface="Arial" panose="020B0604020202020204" pitchFamily="34" charset="0"/>
                </a:rPr>
                <a:t>Always release the tourniquet </a:t>
              </a:r>
              <a:r>
                <a:rPr lang="en-US" altLang="en-US" b="1" dirty="0">
                  <a:solidFill>
                    <a:schemeClr val="bg1"/>
                  </a:solidFill>
                  <a:latin typeface="Arial" panose="020B0604020202020204" pitchFamily="34" charset="0"/>
                  <a:cs typeface="Arial" panose="020B0604020202020204" pitchFamily="34" charset="0"/>
                </a:rPr>
                <a:t>before</a:t>
              </a:r>
              <a:r>
                <a:rPr lang="en-US" altLang="en-US" dirty="0">
                  <a:solidFill>
                    <a:schemeClr val="bg1"/>
                  </a:solidFill>
                  <a:latin typeface="Arial" panose="020B0604020202020204" pitchFamily="34" charset="0"/>
                  <a:cs typeface="Arial" panose="020B0604020202020204" pitchFamily="34" charset="0"/>
                </a:rPr>
                <a:t> injecting</a:t>
              </a:r>
              <a:endParaRPr lang="en-AU" altLang="en-US" dirty="0">
                <a:solidFill>
                  <a:schemeClr val="bg1"/>
                </a:solidFill>
                <a:latin typeface="Arial" panose="020B0604020202020204" pitchFamily="34" charset="0"/>
                <a:cs typeface="Arial" panose="020B0604020202020204" pitchFamily="34" charset="0"/>
              </a:endParaRPr>
            </a:p>
          </p:txBody>
        </p:sp>
      </p:grpSp>
      <p:grpSp>
        <p:nvGrpSpPr>
          <p:cNvPr id="30" name="Group 29">
            <a:extLst>
              <a:ext uri="{FF2B5EF4-FFF2-40B4-BE49-F238E27FC236}">
                <a16:creationId xmlns:a16="http://schemas.microsoft.com/office/drawing/2014/main" id="{B7F3D980-3B7E-7546-BC51-0062CE47B43B}"/>
              </a:ext>
            </a:extLst>
          </p:cNvPr>
          <p:cNvGrpSpPr/>
          <p:nvPr/>
        </p:nvGrpSpPr>
        <p:grpSpPr>
          <a:xfrm>
            <a:off x="4684522" y="2834641"/>
            <a:ext cx="2057400" cy="4692570"/>
            <a:chOff x="247650" y="2317831"/>
            <a:chExt cx="2057400" cy="4692570"/>
          </a:xfrm>
        </p:grpSpPr>
        <p:sp>
          <p:nvSpPr>
            <p:cNvPr id="31" name="Rectangle 30">
              <a:extLst>
                <a:ext uri="{FF2B5EF4-FFF2-40B4-BE49-F238E27FC236}">
                  <a16:creationId xmlns:a16="http://schemas.microsoft.com/office/drawing/2014/main" id="{C81EA935-053A-554F-849A-843FD7C66DCB}"/>
                </a:ext>
              </a:extLst>
            </p:cNvPr>
            <p:cNvSpPr/>
            <p:nvPr/>
          </p:nvSpPr>
          <p:spPr>
            <a:xfrm>
              <a:off x="247650" y="2317831"/>
              <a:ext cx="2057400" cy="4692570"/>
            </a:xfrm>
            <a:prstGeom prst="rect">
              <a:avLst/>
            </a:prstGeom>
            <a:solidFill>
              <a:srgbClr val="235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1034F47A-4956-E34D-9247-33DFEB1B45EF}"/>
                </a:ext>
              </a:extLst>
            </p:cNvPr>
            <p:cNvSpPr txBox="1"/>
            <p:nvPr/>
          </p:nvSpPr>
          <p:spPr>
            <a:xfrm>
              <a:off x="247650" y="2981665"/>
              <a:ext cx="2057400" cy="840230"/>
            </a:xfrm>
            <a:prstGeom prst="rect">
              <a:avLst/>
            </a:prstGeom>
            <a:noFill/>
          </p:spPr>
          <p:txBody>
            <a:bodyPr wrap="square" rtlCol="0">
              <a:spAutoFit/>
            </a:bodyPr>
            <a:lstStyle/>
            <a:p>
              <a:pPr algn="ctr">
                <a:lnSpc>
                  <a:spcPct val="90000"/>
                </a:lnSpc>
              </a:pPr>
              <a:r>
                <a:rPr lang="en-US" altLang="en-US" b="1" dirty="0">
                  <a:solidFill>
                    <a:schemeClr val="bg1"/>
                  </a:solidFill>
                  <a:latin typeface="Arial" panose="020B0604020202020204" pitchFamily="34" charset="0"/>
                  <a:cs typeface="Arial" panose="020B0604020202020204" pitchFamily="34" charset="0"/>
                </a:rPr>
                <a:t>Maintain a steady hand </a:t>
              </a:r>
              <a:r>
                <a:rPr lang="en-US" altLang="en-US" dirty="0">
                  <a:solidFill>
                    <a:schemeClr val="bg1"/>
                  </a:solidFill>
                  <a:latin typeface="Arial" panose="020B0604020202020204" pitchFamily="34" charset="0"/>
                  <a:cs typeface="Arial" panose="020B0604020202020204" pitchFamily="34" charset="0"/>
                </a:rPr>
                <a:t>whilst injecting </a:t>
              </a:r>
            </a:p>
          </p:txBody>
        </p:sp>
      </p:grpSp>
      <p:grpSp>
        <p:nvGrpSpPr>
          <p:cNvPr id="33" name="Group 32">
            <a:extLst>
              <a:ext uri="{FF2B5EF4-FFF2-40B4-BE49-F238E27FC236}">
                <a16:creationId xmlns:a16="http://schemas.microsoft.com/office/drawing/2014/main" id="{A67EA5D3-FC15-654D-94C3-853C06F6F748}"/>
              </a:ext>
            </a:extLst>
          </p:cNvPr>
          <p:cNvGrpSpPr/>
          <p:nvPr/>
        </p:nvGrpSpPr>
        <p:grpSpPr>
          <a:xfrm>
            <a:off x="6881622" y="2834641"/>
            <a:ext cx="2057400" cy="4681727"/>
            <a:chOff x="247650" y="2328673"/>
            <a:chExt cx="2057400" cy="4681727"/>
          </a:xfrm>
        </p:grpSpPr>
        <p:sp>
          <p:nvSpPr>
            <p:cNvPr id="34" name="Rectangle 33">
              <a:extLst>
                <a:ext uri="{FF2B5EF4-FFF2-40B4-BE49-F238E27FC236}">
                  <a16:creationId xmlns:a16="http://schemas.microsoft.com/office/drawing/2014/main" id="{B04D6389-8124-1847-A200-411F5EE863D0}"/>
                </a:ext>
              </a:extLst>
            </p:cNvPr>
            <p:cNvSpPr/>
            <p:nvPr/>
          </p:nvSpPr>
          <p:spPr>
            <a:xfrm>
              <a:off x="247650" y="2328673"/>
              <a:ext cx="2057400" cy="4681727"/>
            </a:xfrm>
            <a:prstGeom prst="rect">
              <a:avLst/>
            </a:prstGeom>
            <a:solidFill>
              <a:srgbClr val="8FD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BF178923-0D55-344A-B402-0C1D5B758B70}"/>
                </a:ext>
              </a:extLst>
            </p:cNvPr>
            <p:cNvSpPr txBox="1"/>
            <p:nvPr/>
          </p:nvSpPr>
          <p:spPr>
            <a:xfrm>
              <a:off x="247650" y="2992508"/>
              <a:ext cx="2057400" cy="1588127"/>
            </a:xfrm>
            <a:prstGeom prst="rect">
              <a:avLst/>
            </a:prstGeom>
            <a:noFill/>
          </p:spPr>
          <p:txBody>
            <a:bodyPr wrap="square" rtlCol="0">
              <a:spAutoFit/>
            </a:bodyPr>
            <a:lstStyle/>
            <a:p>
              <a:pPr algn="ctr">
                <a:lnSpc>
                  <a:spcPct val="90000"/>
                </a:lnSpc>
              </a:pPr>
              <a:r>
                <a:rPr lang="en-US" altLang="en-US" b="1" dirty="0">
                  <a:solidFill>
                    <a:schemeClr val="bg1"/>
                  </a:solidFill>
                  <a:latin typeface="Arial" panose="020B0604020202020204" pitchFamily="34" charset="0"/>
                  <a:cs typeface="Arial" panose="020B0604020202020204" pitchFamily="34" charset="0"/>
                </a:rPr>
                <a:t>Inject at the correct angle </a:t>
              </a:r>
              <a:r>
                <a:rPr lang="en-US" altLang="en-US" dirty="0">
                  <a:solidFill>
                    <a:schemeClr val="bg1"/>
                  </a:solidFill>
                  <a:latin typeface="Arial" panose="020B0604020202020204" pitchFamily="34" charset="0"/>
                  <a:cs typeface="Arial" panose="020B0604020202020204" pitchFamily="34" charset="0"/>
                </a:rPr>
                <a:t>(i.e. less than 45 degrees) in the correct direction (with </a:t>
              </a:r>
              <a:r>
                <a:rPr lang="en-US" altLang="en-US" dirty="0" err="1">
                  <a:solidFill>
                    <a:schemeClr val="bg1"/>
                  </a:solidFill>
                  <a:latin typeface="Arial" panose="020B0604020202020204" pitchFamily="34" charset="0"/>
                  <a:cs typeface="Arial" panose="020B0604020202020204" pitchFamily="34" charset="0"/>
                </a:rPr>
                <a:t>bloodflow</a:t>
              </a:r>
              <a:r>
                <a:rPr lang="en-US" altLang="en-US" dirty="0">
                  <a:solidFill>
                    <a:schemeClr val="bg1"/>
                  </a:solidFill>
                  <a:latin typeface="Arial" panose="020B0604020202020204" pitchFamily="34" charset="0"/>
                  <a:cs typeface="Arial" panose="020B0604020202020204" pitchFamily="34" charset="0"/>
                </a:rPr>
                <a:t>)</a:t>
              </a:r>
            </a:p>
          </p:txBody>
        </p:sp>
      </p:grpSp>
      <p:grpSp>
        <p:nvGrpSpPr>
          <p:cNvPr id="36" name="Group 35">
            <a:extLst>
              <a:ext uri="{FF2B5EF4-FFF2-40B4-BE49-F238E27FC236}">
                <a16:creationId xmlns:a16="http://schemas.microsoft.com/office/drawing/2014/main" id="{BAA88DB9-7367-3747-AAEC-A7B54A64374A}"/>
              </a:ext>
            </a:extLst>
          </p:cNvPr>
          <p:cNvGrpSpPr/>
          <p:nvPr/>
        </p:nvGrpSpPr>
        <p:grpSpPr>
          <a:xfrm>
            <a:off x="5697220" y="5046601"/>
            <a:ext cx="2057400" cy="3095037"/>
            <a:chOff x="247650" y="3915363"/>
            <a:chExt cx="2057400" cy="3095037"/>
          </a:xfrm>
        </p:grpSpPr>
        <p:sp>
          <p:nvSpPr>
            <p:cNvPr id="37" name="Rectangle 36">
              <a:extLst>
                <a:ext uri="{FF2B5EF4-FFF2-40B4-BE49-F238E27FC236}">
                  <a16:creationId xmlns:a16="http://schemas.microsoft.com/office/drawing/2014/main" id="{7EC3397B-9E88-344D-A6E9-010C0BAA4DC3}"/>
                </a:ext>
              </a:extLst>
            </p:cNvPr>
            <p:cNvSpPr/>
            <p:nvPr/>
          </p:nvSpPr>
          <p:spPr>
            <a:xfrm>
              <a:off x="247650" y="3915363"/>
              <a:ext cx="2057400" cy="3095037"/>
            </a:xfrm>
            <a:prstGeom prst="rect">
              <a:avLst/>
            </a:prstGeom>
            <a:solidFill>
              <a:srgbClr val="1D4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9B4BD033-732D-FC4F-9DB2-0AFFA276B05A}"/>
                </a:ext>
              </a:extLst>
            </p:cNvPr>
            <p:cNvSpPr txBox="1"/>
            <p:nvPr/>
          </p:nvSpPr>
          <p:spPr>
            <a:xfrm>
              <a:off x="247650" y="4309245"/>
              <a:ext cx="2057400" cy="590931"/>
            </a:xfrm>
            <a:prstGeom prst="rect">
              <a:avLst/>
            </a:prstGeom>
            <a:noFill/>
          </p:spPr>
          <p:txBody>
            <a:bodyPr wrap="square" rtlCol="0">
              <a:spAutoFit/>
            </a:bodyPr>
            <a:lstStyle/>
            <a:p>
              <a:pPr algn="ctr">
                <a:lnSpc>
                  <a:spcPct val="90000"/>
                </a:lnSpc>
              </a:pPr>
              <a:r>
                <a:rPr lang="en-US" altLang="en-US" dirty="0">
                  <a:solidFill>
                    <a:schemeClr val="bg1"/>
                  </a:solidFill>
                  <a:latin typeface="Arial" panose="020B0604020202020204" pitchFamily="34" charset="0"/>
                  <a:cs typeface="Arial" panose="020B0604020202020204" pitchFamily="34" charset="0"/>
                </a:rPr>
                <a:t>Inject the fluid </a:t>
              </a:r>
              <a:r>
                <a:rPr lang="en-US" altLang="en-US" b="1" dirty="0">
                  <a:solidFill>
                    <a:schemeClr val="bg1"/>
                  </a:solidFill>
                  <a:latin typeface="Arial" panose="020B0604020202020204" pitchFamily="34" charset="0"/>
                  <a:cs typeface="Arial" panose="020B0604020202020204" pitchFamily="34" charset="0"/>
                </a:rPr>
                <a:t>slowly</a:t>
              </a:r>
              <a:r>
                <a:rPr lang="en-US" altLang="en-US" dirty="0">
                  <a:solidFill>
                    <a:schemeClr val="bg1"/>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4080084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AD8D5DB3-6DFF-334B-BEC6-CC899B9AA11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303" t="16383" r="29113" b="43349"/>
          <a:stretch/>
        </p:blipFill>
        <p:spPr bwMode="auto">
          <a:xfrm>
            <a:off x="2901696" y="2926081"/>
            <a:ext cx="5644896" cy="3340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646176"/>
            <a:ext cx="9144000" cy="1277957"/>
          </a:xfrm>
        </p:spPr>
        <p:txBody>
          <a:bodyPr/>
          <a:lstStyle/>
          <a:p>
            <a:r>
              <a:rPr lang="en-AU" altLang="en-US" dirty="0"/>
              <a:t>Looking at the Equipment</a:t>
            </a:r>
            <a:endParaRPr lang="en-US"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787400" y="2180587"/>
            <a:ext cx="7391400" cy="907941"/>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What do we have?</a:t>
            </a:r>
          </a:p>
          <a:p>
            <a:pPr marL="342900" indent="-342900">
              <a:spcAft>
                <a:spcPts val="600"/>
              </a:spcAft>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What’s it for?</a:t>
            </a:r>
          </a:p>
        </p:txBody>
      </p:sp>
    </p:spTree>
    <p:extLst>
      <p:ext uri="{BB962C8B-B14F-4D97-AF65-F5344CB8AC3E}">
        <p14:creationId xmlns:p14="http://schemas.microsoft.com/office/powerpoint/2010/main" val="31730499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9ECCA51-AAFC-FB47-834C-3646563A2FD4}"/>
              </a:ext>
            </a:extLst>
          </p:cNvPr>
          <p:cNvSpPr/>
          <p:nvPr/>
        </p:nvSpPr>
        <p:spPr>
          <a:xfrm>
            <a:off x="0" y="0"/>
            <a:ext cx="9144000" cy="6857999"/>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112704"/>
            <a:ext cx="9144000" cy="1277957"/>
          </a:xfrm>
        </p:spPr>
        <p:txBody>
          <a:bodyPr/>
          <a:lstStyle/>
          <a:p>
            <a:r>
              <a:rPr lang="en-US" dirty="0">
                <a:solidFill>
                  <a:schemeClr val="bg1"/>
                </a:solidFill>
              </a:rPr>
              <a:t>Activity</a:t>
            </a:r>
          </a:p>
        </p:txBody>
      </p:sp>
      <p:sp>
        <p:nvSpPr>
          <p:cNvPr id="3" name="TextBox 2">
            <a:extLst>
              <a:ext uri="{FF2B5EF4-FFF2-40B4-BE49-F238E27FC236}">
                <a16:creationId xmlns:a16="http://schemas.microsoft.com/office/drawing/2014/main" id="{EBC03224-C65F-DF48-AEFF-59C191FAB242}"/>
              </a:ext>
            </a:extLst>
          </p:cNvPr>
          <p:cNvSpPr txBox="1"/>
          <p:nvPr/>
        </p:nvSpPr>
        <p:spPr>
          <a:xfrm>
            <a:off x="0" y="2390661"/>
            <a:ext cx="9144000" cy="461665"/>
          </a:xfrm>
          <a:prstGeom prst="rect">
            <a:avLst/>
          </a:prstGeom>
          <a:noFill/>
        </p:spPr>
        <p:txBody>
          <a:bodyPr wrap="square" rtlCol="0">
            <a:spAutoFit/>
          </a:bodyPr>
          <a:lstStyle/>
          <a:p>
            <a:pPr algn="ctr" hangingPunct="0"/>
            <a:r>
              <a:rPr lang="en-US" altLang="en-US" sz="2400" b="1" dirty="0">
                <a:solidFill>
                  <a:schemeClr val="bg1"/>
                </a:solidFill>
                <a:latin typeface="Arial" panose="020B0604020202020204" pitchFamily="34" charset="0"/>
                <a:cs typeface="Arial" panose="020B0604020202020204" pitchFamily="34" charset="0"/>
              </a:rPr>
              <a:t>Safer Injecting Game</a:t>
            </a:r>
          </a:p>
        </p:txBody>
      </p:sp>
      <p:pic>
        <p:nvPicPr>
          <p:cNvPr id="5" name="Picture 4">
            <a:extLst>
              <a:ext uri="{FF2B5EF4-FFF2-40B4-BE49-F238E27FC236}">
                <a16:creationId xmlns:a16="http://schemas.microsoft.com/office/drawing/2014/main" id="{99FE08D4-53E8-C043-8C25-5ADA49449BA0}"/>
              </a:ext>
            </a:extLst>
          </p:cNvPr>
          <p:cNvPicPr>
            <a:picLocks noChangeAspect="1"/>
          </p:cNvPicPr>
          <p:nvPr/>
        </p:nvPicPr>
        <p:blipFill>
          <a:blip r:embed="rId2"/>
          <a:stretch>
            <a:fillRect/>
          </a:stretch>
        </p:blipFill>
        <p:spPr>
          <a:xfrm>
            <a:off x="3686556" y="3283918"/>
            <a:ext cx="1571244" cy="1571244"/>
          </a:xfrm>
          <a:prstGeom prst="rect">
            <a:avLst/>
          </a:prstGeom>
        </p:spPr>
      </p:pic>
    </p:spTree>
    <p:extLst>
      <p:ext uri="{BB962C8B-B14F-4D97-AF65-F5344CB8AC3E}">
        <p14:creationId xmlns:p14="http://schemas.microsoft.com/office/powerpoint/2010/main" val="15093720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682752"/>
            <a:ext cx="9144000" cy="1277957"/>
          </a:xfrm>
        </p:spPr>
        <p:txBody>
          <a:bodyPr/>
          <a:lstStyle/>
          <a:p>
            <a:r>
              <a:rPr lang="en-AU" altLang="en-US" dirty="0"/>
              <a:t>Wheel filters - Demonstration </a:t>
            </a:r>
            <a:endParaRPr lang="en-US" sz="1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848360" y="2643883"/>
            <a:ext cx="7391400" cy="2677656"/>
          </a:xfrm>
          <a:prstGeom prst="rect">
            <a:avLst/>
          </a:prstGeom>
          <a:noFill/>
        </p:spPr>
        <p:txBody>
          <a:bodyPr wrap="square" rtlCol="0">
            <a:spAutoFit/>
          </a:bodyPr>
          <a:lstStyle/>
          <a:p>
            <a:pPr marL="342900" indent="-342900">
              <a:buFont typeface="Arial" panose="020B0604020202020204" pitchFamily="34" charset="0"/>
              <a:buChar char="•"/>
              <a:defRPr/>
            </a:pPr>
            <a:r>
              <a:rPr lang="en-AU" altLang="en-US" sz="2400" dirty="0">
                <a:solidFill>
                  <a:schemeClr val="tx1">
                    <a:lumMod val="75000"/>
                    <a:lumOff val="25000"/>
                  </a:schemeClr>
                </a:solidFill>
                <a:latin typeface="Arial" panose="020B0604020202020204" pitchFamily="34" charset="0"/>
                <a:cs typeface="Arial" panose="020B0604020202020204" pitchFamily="34" charset="0"/>
              </a:rPr>
              <a:t>Different filters for different substances and uses</a:t>
            </a:r>
          </a:p>
          <a:p>
            <a:pPr marL="342900" indent="-342900">
              <a:buFont typeface="Arial" panose="020B0604020202020204" pitchFamily="34" charset="0"/>
              <a:buChar char="•"/>
              <a:defRPr/>
            </a:pPr>
            <a:r>
              <a:rPr lang="en-AU" altLang="en-US" sz="2400" dirty="0">
                <a:solidFill>
                  <a:schemeClr val="tx1">
                    <a:lumMod val="75000"/>
                    <a:lumOff val="25000"/>
                  </a:schemeClr>
                </a:solidFill>
                <a:latin typeface="Arial" panose="020B0604020202020204" pitchFamily="34" charset="0"/>
                <a:cs typeface="Arial" panose="020B0604020202020204" pitchFamily="34" charset="0"/>
              </a:rPr>
              <a:t>Processes in using a wheel filter</a:t>
            </a:r>
          </a:p>
          <a:p>
            <a:pPr marL="342900" indent="-342900">
              <a:buFont typeface="Arial" panose="020B0604020202020204" pitchFamily="34" charset="0"/>
              <a:buChar char="•"/>
              <a:defRPr/>
            </a:pPr>
            <a:r>
              <a:rPr lang="en-AU" altLang="en-US" sz="2400" dirty="0">
                <a:solidFill>
                  <a:schemeClr val="tx1">
                    <a:lumMod val="75000"/>
                    <a:lumOff val="25000"/>
                  </a:schemeClr>
                </a:solidFill>
                <a:latin typeface="Arial" panose="020B0604020202020204" pitchFamily="34" charset="0"/>
                <a:cs typeface="Arial" panose="020B0604020202020204" pitchFamily="34" charset="0"/>
              </a:rPr>
              <a:t>When to offer opportunistic education on wheel filters</a:t>
            </a:r>
          </a:p>
          <a:p>
            <a:pPr>
              <a:defRPr/>
            </a:pPr>
            <a:endParaRPr lang="en-AU" altLang="en-US" sz="2400" dirty="0">
              <a:solidFill>
                <a:schemeClr val="tx1">
                  <a:lumMod val="75000"/>
                  <a:lumOff val="25000"/>
                </a:schemeClr>
              </a:solidFill>
              <a:latin typeface="Arial" panose="020B0604020202020204" pitchFamily="34" charset="0"/>
              <a:cs typeface="Arial" panose="020B0604020202020204" pitchFamily="34" charset="0"/>
            </a:endParaRPr>
          </a:p>
          <a:p>
            <a:pPr algn="ctr">
              <a:defRPr/>
            </a:pPr>
            <a:r>
              <a:rPr lang="en-AU" altLang="en-US" sz="2400" b="1" dirty="0">
                <a:solidFill>
                  <a:schemeClr val="tx1">
                    <a:lumMod val="75000"/>
                    <a:lumOff val="25000"/>
                  </a:schemeClr>
                </a:solidFill>
                <a:latin typeface="Arial" panose="020B0604020202020204" pitchFamily="34" charset="0"/>
                <a:cs typeface="Arial" panose="020B0604020202020204" pitchFamily="34" charset="0"/>
              </a:rPr>
              <a:t>Dovetail video</a:t>
            </a:r>
          </a:p>
          <a:p>
            <a:pPr algn="ctr">
              <a:defRPr/>
            </a:pPr>
            <a:r>
              <a:rPr lang="en-AU" altLang="en-US" sz="2000" dirty="0">
                <a:solidFill>
                  <a:schemeClr val="tx1">
                    <a:lumMod val="75000"/>
                    <a:lumOff val="25000"/>
                  </a:schemeClr>
                </a:solidFill>
                <a:latin typeface="Arial" panose="020B0604020202020204" pitchFamily="34" charset="0"/>
                <a:cs typeface="Arial" panose="020B0604020202020204" pitchFamily="34" charset="0"/>
                <a:hlinkClick r:id="rId2"/>
              </a:rPr>
              <a:t>https://www.youtube.com/watch?v=HAJKd9_3tZo</a:t>
            </a:r>
            <a:r>
              <a:rPr lang="en-AU" altLang="en-US" sz="2000" dirty="0">
                <a:solidFill>
                  <a:schemeClr val="tx1">
                    <a:lumMod val="75000"/>
                    <a:lumOff val="25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18753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1143000" y="0"/>
            <a:ext cx="6858000" cy="1277957"/>
          </a:xfrm>
        </p:spPr>
        <p:txBody>
          <a:bodyPr/>
          <a:lstStyle/>
          <a:p>
            <a:r>
              <a:rPr lang="en-US" dirty="0"/>
              <a:t>Overview</a:t>
            </a:r>
          </a:p>
        </p:txBody>
      </p:sp>
      <p:sp>
        <p:nvSpPr>
          <p:cNvPr id="3" name="TextBox 2">
            <a:extLst>
              <a:ext uri="{FF2B5EF4-FFF2-40B4-BE49-F238E27FC236}">
                <a16:creationId xmlns:a16="http://schemas.microsoft.com/office/drawing/2014/main" id="{3E3052DA-21F3-BF46-AADF-99F286BB4F46}"/>
              </a:ext>
            </a:extLst>
          </p:cNvPr>
          <p:cNvSpPr txBox="1"/>
          <p:nvPr/>
        </p:nvSpPr>
        <p:spPr>
          <a:xfrm>
            <a:off x="336013" y="1542363"/>
            <a:ext cx="8543581" cy="3785652"/>
          </a:xfrm>
          <a:prstGeom prst="rect">
            <a:avLst/>
          </a:prstGeom>
          <a:noFill/>
        </p:spPr>
        <p:txBody>
          <a:bodyPr wrap="square" rtlCol="0">
            <a:spAutoFit/>
          </a:bodyPr>
          <a:lstStyle/>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Qld NSP Guidelines – linking to BBVs</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What is a BBV and how are they transmitted?</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Harm Reduction messages for prevention of transmission</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Hepatitis C Testing and Treatments</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Safe Disposal</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Overdose and Naloxone</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Vein Care</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Safer Injecting</a:t>
            </a:r>
          </a:p>
          <a:p>
            <a:pPr marL="342900" indent="-342900">
              <a:buFont typeface="Arial" panose="020B0604020202020204" pitchFamily="34" charset="0"/>
              <a:buChar char="•"/>
            </a:pPr>
            <a:r>
              <a:rPr lang="en-AU" altLang="en-US" sz="2400" dirty="0">
                <a:latin typeface="Arial" panose="020B0604020202020204" pitchFamily="34" charset="0"/>
                <a:cs typeface="Arial" panose="020B0604020202020204" pitchFamily="34" charset="0"/>
              </a:rPr>
              <a:t>Wheel Filters</a:t>
            </a:r>
          </a:p>
          <a:p>
            <a:pPr marL="342900" indent="-342900">
              <a:buFont typeface="Arial" panose="020B0604020202020204" pitchFamily="34" charset="0"/>
              <a:buChar char="•"/>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72879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82880"/>
            <a:ext cx="9144000" cy="1277957"/>
          </a:xfrm>
        </p:spPr>
        <p:txBody>
          <a:bodyPr/>
          <a:lstStyle/>
          <a:p>
            <a:r>
              <a:rPr lang="en-US" altLang="en-US" dirty="0"/>
              <a:t>Overdose</a:t>
            </a:r>
            <a:endParaRPr lang="en-US" sz="1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876300" y="1193035"/>
            <a:ext cx="7391400" cy="5170646"/>
          </a:xfrm>
          <a:prstGeom prst="rect">
            <a:avLst/>
          </a:prstGeom>
          <a:noFill/>
        </p:spPr>
        <p:txBody>
          <a:bodyPr wrap="square" rtlCol="0">
            <a:spAutoFit/>
          </a:bodyPr>
          <a:lstStyle/>
          <a:p>
            <a:pPr algn="ctr">
              <a:spcAft>
                <a:spcPts val="600"/>
              </a:spcAft>
              <a:defRPr/>
            </a:pPr>
            <a:r>
              <a:rPr lang="en-AU" sz="2400" b="1" dirty="0">
                <a:solidFill>
                  <a:schemeClr val="tx1">
                    <a:lumMod val="75000"/>
                    <a:lumOff val="25000"/>
                  </a:schemeClr>
                </a:solidFill>
                <a:latin typeface="Arial" panose="020B0604020202020204" pitchFamily="34" charset="0"/>
                <a:cs typeface="Arial" panose="020B0604020202020204" pitchFamily="34" charset="0"/>
              </a:rPr>
              <a:t>What is an Overdose?</a:t>
            </a:r>
          </a:p>
          <a:p>
            <a:pPr algn="ctr">
              <a:spcAft>
                <a:spcPts val="600"/>
              </a:spcAft>
              <a:defRPr/>
            </a:pPr>
            <a:r>
              <a:rPr lang="en-US" altLang="en-US" dirty="0">
                <a:latin typeface="Arial" panose="020B0604020202020204" pitchFamily="34" charset="0"/>
                <a:cs typeface="Arial" panose="020B0604020202020204" pitchFamily="34" charset="0"/>
              </a:rPr>
              <a:t>Caused by too much of a drug in a person’s system</a:t>
            </a:r>
          </a:p>
          <a:p>
            <a:pPr algn="ctr">
              <a:spcAft>
                <a:spcPts val="600"/>
              </a:spcAft>
              <a:defRPr/>
            </a:pPr>
            <a:endParaRPr lang="en-US" altLang="en-US" dirty="0">
              <a:latin typeface="Arial" panose="020B0604020202020204" pitchFamily="34" charset="0"/>
              <a:cs typeface="Arial" panose="020B0604020202020204" pitchFamily="34" charset="0"/>
            </a:endParaRPr>
          </a:p>
          <a:p>
            <a:pPr algn="ctr">
              <a:spcAft>
                <a:spcPts val="600"/>
              </a:spcAft>
              <a:defRPr/>
            </a:pPr>
            <a:r>
              <a:rPr lang="en-US" altLang="en-US" sz="2400" b="1" dirty="0">
                <a:latin typeface="Arial" panose="020B0604020202020204" pitchFamily="34" charset="0"/>
                <a:cs typeface="Arial" panose="020B0604020202020204" pitchFamily="34" charset="0"/>
              </a:rPr>
              <a:t>Influenced by</a:t>
            </a:r>
          </a:p>
          <a:p>
            <a:pPr algn="ctr">
              <a:spcAft>
                <a:spcPts val="600"/>
              </a:spcAft>
              <a:defRPr/>
            </a:pPr>
            <a:r>
              <a:rPr lang="en-US" altLang="en-US" dirty="0">
                <a:latin typeface="Arial" panose="020B0604020202020204" pitchFamily="34" charset="0"/>
                <a:cs typeface="Arial" panose="020B0604020202020204" pitchFamily="34" charset="0"/>
              </a:rPr>
              <a:t>Purity and quality of drugs</a:t>
            </a:r>
          </a:p>
          <a:p>
            <a:pPr algn="ctr">
              <a:spcAft>
                <a:spcPts val="600"/>
              </a:spcAft>
              <a:defRPr/>
            </a:pPr>
            <a:r>
              <a:rPr lang="en-US" altLang="en-US" dirty="0">
                <a:latin typeface="Arial" panose="020B0604020202020204" pitchFamily="34" charset="0"/>
                <a:cs typeface="Arial" panose="020B0604020202020204" pitchFamily="34" charset="0"/>
              </a:rPr>
              <a:t>Poly drug use</a:t>
            </a:r>
          </a:p>
          <a:p>
            <a:pPr algn="ctr">
              <a:spcAft>
                <a:spcPts val="600"/>
              </a:spcAft>
              <a:defRPr/>
            </a:pPr>
            <a:r>
              <a:rPr lang="en-US" altLang="en-US" dirty="0">
                <a:latin typeface="Arial" panose="020B0604020202020204" pitchFamily="34" charset="0"/>
                <a:cs typeface="Arial" panose="020B0604020202020204" pitchFamily="34" charset="0"/>
              </a:rPr>
              <a:t>Lowered drug tolerance, </a:t>
            </a:r>
          </a:p>
          <a:p>
            <a:pPr algn="ctr">
              <a:spcAft>
                <a:spcPts val="600"/>
              </a:spcAft>
              <a:defRPr/>
            </a:pPr>
            <a:r>
              <a:rPr lang="en-US" altLang="en-US" i="1" dirty="0">
                <a:latin typeface="Arial" panose="020B0604020202020204" pitchFamily="34" charset="0"/>
                <a:cs typeface="Arial" panose="020B0604020202020204" pitchFamily="34" charset="0"/>
              </a:rPr>
              <a:t>often when using drugs for the first time after a break </a:t>
            </a:r>
            <a:r>
              <a:rPr lang="en-US" altLang="en-US" i="1" dirty="0" err="1">
                <a:latin typeface="Arial" panose="020B0604020202020204" pitchFamily="34" charset="0"/>
                <a:cs typeface="Arial" panose="020B0604020202020204" pitchFamily="34" charset="0"/>
              </a:rPr>
              <a:t>ie</a:t>
            </a:r>
            <a:r>
              <a:rPr lang="en-US" altLang="en-US" i="1" dirty="0">
                <a:latin typeface="Arial" panose="020B0604020202020204" pitchFamily="34" charset="0"/>
                <a:cs typeface="Arial" panose="020B0604020202020204" pitchFamily="34" charset="0"/>
              </a:rPr>
              <a:t>. Rehab</a:t>
            </a:r>
          </a:p>
          <a:p>
            <a:pPr algn="ctr">
              <a:spcAft>
                <a:spcPts val="600"/>
              </a:spcAft>
              <a:defRPr/>
            </a:pPr>
            <a:r>
              <a:rPr lang="en-US" altLang="en-US" dirty="0">
                <a:latin typeface="Arial" panose="020B0604020202020204" pitchFamily="34" charset="0"/>
                <a:cs typeface="Arial" panose="020B0604020202020204" pitchFamily="34" charset="0"/>
              </a:rPr>
              <a:t>People’s own mental health issues</a:t>
            </a:r>
          </a:p>
          <a:p>
            <a:pPr algn="ctr">
              <a:spcAft>
                <a:spcPts val="600"/>
              </a:spcAft>
              <a:defRPr/>
            </a:pPr>
            <a:endParaRPr lang="en-US" altLang="en-US" dirty="0">
              <a:latin typeface="Arial" panose="020B0604020202020204" pitchFamily="34" charset="0"/>
              <a:cs typeface="Arial" panose="020B0604020202020204" pitchFamily="34" charset="0"/>
            </a:endParaRPr>
          </a:p>
          <a:p>
            <a:pPr algn="ctr">
              <a:spcAft>
                <a:spcPts val="600"/>
              </a:spcAft>
              <a:defRPr/>
            </a:pPr>
            <a:r>
              <a:rPr lang="en-US" altLang="en-US" sz="2400" b="1" dirty="0">
                <a:latin typeface="Arial" panose="020B0604020202020204" pitchFamily="34" charset="0"/>
                <a:cs typeface="Arial" panose="020B0604020202020204" pitchFamily="34" charset="0"/>
              </a:rPr>
              <a:t>Signs and symptoms include</a:t>
            </a:r>
          </a:p>
          <a:p>
            <a:pPr algn="ctr">
              <a:spcAft>
                <a:spcPts val="600"/>
              </a:spcAft>
              <a:defRPr/>
            </a:pPr>
            <a:r>
              <a:rPr lang="en-US" altLang="en-US" dirty="0">
                <a:solidFill>
                  <a:schemeClr val="accent1"/>
                </a:solidFill>
                <a:latin typeface="Arial" panose="020B0604020202020204" pitchFamily="34" charset="0"/>
                <a:cs typeface="Arial" panose="020B0604020202020204" pitchFamily="34" charset="0"/>
              </a:rPr>
              <a:t>Amphetamine OD</a:t>
            </a:r>
            <a:r>
              <a:rPr lang="en-US" altLang="en-US" dirty="0">
                <a:latin typeface="Arial" panose="020B0604020202020204" pitchFamily="34" charset="0"/>
                <a:cs typeface="Arial" panose="020B0604020202020204" pitchFamily="34" charset="0"/>
              </a:rPr>
              <a:t> </a:t>
            </a:r>
            <a:r>
              <a:rPr lang="en-US" altLang="en-US" i="1" dirty="0">
                <a:latin typeface="Arial" panose="020B0604020202020204" pitchFamily="34" charset="0"/>
                <a:cs typeface="Arial" panose="020B0604020202020204" pitchFamily="34" charset="0"/>
              </a:rPr>
              <a:t>vomiting, heart palpitations, fitting</a:t>
            </a:r>
          </a:p>
          <a:p>
            <a:pPr algn="ctr">
              <a:spcAft>
                <a:spcPts val="600"/>
              </a:spcAft>
              <a:defRPr/>
            </a:pPr>
            <a:r>
              <a:rPr lang="en-US" altLang="en-US" dirty="0">
                <a:solidFill>
                  <a:schemeClr val="accent1"/>
                </a:solidFill>
                <a:latin typeface="Arial" panose="020B0604020202020204" pitchFamily="34" charset="0"/>
                <a:cs typeface="Arial" panose="020B0604020202020204" pitchFamily="34" charset="0"/>
              </a:rPr>
              <a:t>Opiate OD</a:t>
            </a:r>
            <a:r>
              <a:rPr lang="en-US" altLang="en-US" dirty="0">
                <a:latin typeface="Arial" panose="020B0604020202020204" pitchFamily="34" charset="0"/>
                <a:cs typeface="Arial" panose="020B0604020202020204" pitchFamily="34" charset="0"/>
              </a:rPr>
              <a:t> </a:t>
            </a:r>
            <a:r>
              <a:rPr lang="en-US" altLang="en-US" i="1" dirty="0">
                <a:latin typeface="Arial" panose="020B0604020202020204" pitchFamily="34" charset="0"/>
                <a:cs typeface="Arial" panose="020B0604020202020204" pitchFamily="34" charset="0"/>
              </a:rPr>
              <a:t>vomiting, shallow breathing, deep snoring, unable to wake, lips and fingertips turning blue, unconsciousness and death</a:t>
            </a:r>
          </a:p>
        </p:txBody>
      </p:sp>
      <p:grpSp>
        <p:nvGrpSpPr>
          <p:cNvPr id="7" name="Group 6">
            <a:extLst>
              <a:ext uri="{FF2B5EF4-FFF2-40B4-BE49-F238E27FC236}">
                <a16:creationId xmlns:a16="http://schemas.microsoft.com/office/drawing/2014/main" id="{2F36D6B1-138F-3B48-B3D0-6ACD02B05FBC}"/>
              </a:ext>
            </a:extLst>
          </p:cNvPr>
          <p:cNvGrpSpPr/>
          <p:nvPr/>
        </p:nvGrpSpPr>
        <p:grpSpPr>
          <a:xfrm>
            <a:off x="0" y="6363681"/>
            <a:ext cx="9144000" cy="494318"/>
            <a:chOff x="0" y="6363681"/>
            <a:chExt cx="9144000" cy="494318"/>
          </a:xfrm>
        </p:grpSpPr>
        <p:sp>
          <p:nvSpPr>
            <p:cNvPr id="5" name="Rectangle 4">
              <a:extLst>
                <a:ext uri="{FF2B5EF4-FFF2-40B4-BE49-F238E27FC236}">
                  <a16:creationId xmlns:a16="http://schemas.microsoft.com/office/drawing/2014/main" id="{460ECD6F-B971-0E4D-A754-9436FB8B6D9C}"/>
                </a:ext>
              </a:extLst>
            </p:cNvPr>
            <p:cNvSpPr/>
            <p:nvPr/>
          </p:nvSpPr>
          <p:spPr>
            <a:xfrm>
              <a:off x="0" y="6363681"/>
              <a:ext cx="9144000" cy="494318"/>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FDF849C-D1F2-0446-81C2-557D9032691C}"/>
                </a:ext>
              </a:extLst>
            </p:cNvPr>
            <p:cNvSpPr/>
            <p:nvPr/>
          </p:nvSpPr>
          <p:spPr>
            <a:xfrm>
              <a:off x="876300" y="6388065"/>
              <a:ext cx="7391400" cy="461665"/>
            </a:xfrm>
            <a:prstGeom prst="rect">
              <a:avLst/>
            </a:prstGeom>
          </p:spPr>
          <p:txBody>
            <a:bodyPr wrap="square">
              <a:spAutoFit/>
            </a:bodyPr>
            <a:lstStyle/>
            <a:p>
              <a:pPr algn="ctr">
                <a:defRPr/>
              </a:pPr>
              <a:r>
                <a:rPr lang="en-US" altLang="en-US" sz="2400" dirty="0">
                  <a:solidFill>
                    <a:schemeClr val="bg1"/>
                  </a:solidFill>
                  <a:latin typeface="Arial" panose="020B0604020202020204" pitchFamily="34" charset="0"/>
                  <a:cs typeface="Arial" panose="020B0604020202020204" pitchFamily="34" charset="0"/>
                </a:rPr>
                <a:t>NSP Staff </a:t>
              </a:r>
              <a:r>
                <a:rPr lang="en-US" altLang="en-US" sz="2400" b="1" u="sng" dirty="0">
                  <a:solidFill>
                    <a:schemeClr val="bg1"/>
                  </a:solidFill>
                  <a:latin typeface="Arial" panose="020B0604020202020204" pitchFamily="34" charset="0"/>
                  <a:cs typeface="Arial" panose="020B0604020202020204" pitchFamily="34" charset="0"/>
                </a:rPr>
                <a:t>must</a:t>
              </a:r>
              <a:r>
                <a:rPr lang="en-US" altLang="en-US" sz="2400" dirty="0">
                  <a:solidFill>
                    <a:schemeClr val="bg1"/>
                  </a:solidFill>
                  <a:latin typeface="Arial" panose="020B0604020202020204" pitchFamily="34" charset="0"/>
                  <a:cs typeface="Arial" panose="020B0604020202020204" pitchFamily="34" charset="0"/>
                </a:rPr>
                <a:t> have a current CPR certificate</a:t>
              </a:r>
            </a:p>
          </p:txBody>
        </p:sp>
      </p:grpSp>
      <p:sp>
        <p:nvSpPr>
          <p:cNvPr id="6" name="TextBox 5">
            <a:extLst>
              <a:ext uri="{FF2B5EF4-FFF2-40B4-BE49-F238E27FC236}">
                <a16:creationId xmlns:a16="http://schemas.microsoft.com/office/drawing/2014/main" id="{3885751B-A15E-8B4E-A1F8-D0C3FEED97AE}"/>
              </a:ext>
            </a:extLst>
          </p:cNvPr>
          <p:cNvSpPr txBox="1"/>
          <p:nvPr/>
        </p:nvSpPr>
        <p:spPr>
          <a:xfrm>
            <a:off x="-182880" y="655929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94984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500"/>
                                        <p:tgtEl>
                                          <p:spTgt spid="3">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fade">
                                      <p:cBhvr>
                                        <p:cTn id="45" dur="500"/>
                                        <p:tgtEl>
                                          <p:spTgt spid="3">
                                            <p:txEl>
                                              <p:pRg st="10" end="1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
                                            <p:txEl>
                                              <p:pRg st="11" end="11"/>
                                            </p:txEl>
                                          </p:spTgt>
                                        </p:tgtEl>
                                        <p:attrNameLst>
                                          <p:attrName>style.visibility</p:attrName>
                                        </p:attrNameLst>
                                      </p:cBhvr>
                                      <p:to>
                                        <p:strVal val="visible"/>
                                      </p:to>
                                    </p:set>
                                    <p:animEffect transition="in" filter="fade">
                                      <p:cBhvr>
                                        <p:cTn id="50" dur="500"/>
                                        <p:tgtEl>
                                          <p:spTgt spid="3">
                                            <p:txEl>
                                              <p:pRg st="11" end="1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fade">
                                      <p:cBhvr>
                                        <p:cTn id="55" dur="500"/>
                                        <p:tgtEl>
                                          <p:spTgt spid="3">
                                            <p:txEl>
                                              <p:pRg st="12" end="12"/>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250" fill="hold"/>
                                        <p:tgtEl>
                                          <p:spTgt spid="7"/>
                                        </p:tgtEl>
                                        <p:attrNameLst>
                                          <p:attrName>ppt_x</p:attrName>
                                        </p:attrNameLst>
                                      </p:cBhvr>
                                      <p:tavLst>
                                        <p:tav tm="0">
                                          <p:val>
                                            <p:strVal val="#ppt_x"/>
                                          </p:val>
                                        </p:tav>
                                        <p:tav tm="100000">
                                          <p:val>
                                            <p:strVal val="#ppt_x"/>
                                          </p:val>
                                        </p:tav>
                                      </p:tavLst>
                                    </p:anim>
                                    <p:anim calcmode="lin" valueType="num">
                                      <p:cBhvr additive="base">
                                        <p:cTn id="61" dur="2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182880"/>
            <a:ext cx="9144000" cy="1277957"/>
          </a:xfrm>
        </p:spPr>
        <p:txBody>
          <a:bodyPr/>
          <a:lstStyle/>
          <a:p>
            <a:r>
              <a:rPr lang="en-US" altLang="en-US" dirty="0"/>
              <a:t>Overdose</a:t>
            </a:r>
            <a:endParaRPr lang="en-US" sz="1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876300" y="1193035"/>
            <a:ext cx="7391400" cy="4308872"/>
          </a:xfrm>
          <a:prstGeom prst="rect">
            <a:avLst/>
          </a:prstGeom>
          <a:noFill/>
        </p:spPr>
        <p:txBody>
          <a:bodyPr wrap="square" rtlCol="0">
            <a:spAutoFit/>
          </a:bodyPr>
          <a:lstStyle/>
          <a:p>
            <a:pPr algn="ctr">
              <a:spcAft>
                <a:spcPts val="600"/>
              </a:spcAft>
              <a:defRPr/>
            </a:pPr>
            <a:r>
              <a:rPr lang="en-AU" sz="2400" b="1" dirty="0">
                <a:solidFill>
                  <a:schemeClr val="tx1">
                    <a:lumMod val="75000"/>
                    <a:lumOff val="25000"/>
                  </a:schemeClr>
                </a:solidFill>
                <a:latin typeface="Arial" panose="020B0604020202020204" pitchFamily="34" charset="0"/>
                <a:cs typeface="Arial" panose="020B0604020202020204" pitchFamily="34" charset="0"/>
              </a:rPr>
              <a:t>How can overdosing lead to brain damage?</a:t>
            </a:r>
          </a:p>
          <a:p>
            <a:pPr algn="ctr">
              <a:spcAft>
                <a:spcPts val="600"/>
              </a:spcAft>
              <a:defRPr/>
            </a:pPr>
            <a:r>
              <a:rPr lang="en-AU" dirty="0">
                <a:solidFill>
                  <a:schemeClr val="tx1">
                    <a:lumMod val="75000"/>
                    <a:lumOff val="25000"/>
                  </a:schemeClr>
                </a:solidFill>
                <a:latin typeface="Arial" panose="020B0604020202020204" pitchFamily="34" charset="0"/>
                <a:cs typeface="Arial" panose="020B0604020202020204" pitchFamily="34" charset="0"/>
              </a:rPr>
              <a:t>Oxygen deprivation</a:t>
            </a:r>
          </a:p>
          <a:p>
            <a:pPr algn="ctr">
              <a:spcAft>
                <a:spcPts val="600"/>
              </a:spcAft>
              <a:defRPr/>
            </a:pPr>
            <a:endParaRPr lang="en-AU" dirty="0">
              <a:solidFill>
                <a:schemeClr val="tx1">
                  <a:lumMod val="75000"/>
                  <a:lumOff val="25000"/>
                </a:schemeClr>
              </a:solidFill>
              <a:latin typeface="Arial" panose="020B0604020202020204" pitchFamily="34" charset="0"/>
              <a:cs typeface="Arial" panose="020B0604020202020204" pitchFamily="34" charset="0"/>
            </a:endParaRPr>
          </a:p>
          <a:p>
            <a:pPr algn="ctr">
              <a:spcAft>
                <a:spcPts val="600"/>
              </a:spcAft>
              <a:defRPr/>
            </a:pPr>
            <a:r>
              <a:rPr lang="en-AU" sz="2400" b="1" dirty="0">
                <a:solidFill>
                  <a:schemeClr val="tx1">
                    <a:lumMod val="75000"/>
                    <a:lumOff val="25000"/>
                  </a:schemeClr>
                </a:solidFill>
                <a:latin typeface="Arial" panose="020B0604020202020204" pitchFamily="34" charset="0"/>
                <a:cs typeface="Arial" panose="020B0604020202020204" pitchFamily="34" charset="0"/>
              </a:rPr>
              <a:t>What is Naloxone and how is it obtained and used?</a:t>
            </a:r>
          </a:p>
          <a:p>
            <a:pPr algn="ctr">
              <a:spcAft>
                <a:spcPts val="600"/>
              </a:spcAft>
              <a:defRPr/>
            </a:pPr>
            <a:r>
              <a:rPr lang="en-AU" dirty="0">
                <a:solidFill>
                  <a:schemeClr val="tx1">
                    <a:lumMod val="75000"/>
                    <a:lumOff val="25000"/>
                  </a:schemeClr>
                </a:solidFill>
                <a:latin typeface="Arial" panose="020B0604020202020204" pitchFamily="34" charset="0"/>
                <a:cs typeface="Arial" panose="020B0604020202020204" pitchFamily="34" charset="0"/>
              </a:rPr>
              <a:t>Naloxone is an opiate blocker</a:t>
            </a:r>
          </a:p>
          <a:p>
            <a:pPr algn="ctr">
              <a:spcAft>
                <a:spcPts val="600"/>
              </a:spcAft>
              <a:defRPr/>
            </a:pPr>
            <a:r>
              <a:rPr lang="en-AU" dirty="0">
                <a:solidFill>
                  <a:schemeClr val="tx1">
                    <a:lumMod val="75000"/>
                    <a:lumOff val="25000"/>
                  </a:schemeClr>
                </a:solidFill>
                <a:latin typeface="Arial" panose="020B0604020202020204" pitchFamily="34" charset="0"/>
                <a:cs typeface="Arial" panose="020B0604020202020204" pitchFamily="34" charset="0"/>
              </a:rPr>
              <a:t>It is safe to use and can be life-saving</a:t>
            </a:r>
          </a:p>
          <a:p>
            <a:pPr algn="ctr">
              <a:spcAft>
                <a:spcPts val="600"/>
              </a:spcAft>
              <a:defRPr/>
            </a:pPr>
            <a:r>
              <a:rPr lang="en-AU" dirty="0">
                <a:solidFill>
                  <a:schemeClr val="tx1">
                    <a:lumMod val="75000"/>
                    <a:lumOff val="25000"/>
                  </a:schemeClr>
                </a:solidFill>
                <a:latin typeface="Arial" panose="020B0604020202020204" pitchFamily="34" charset="0"/>
                <a:cs typeface="Arial" panose="020B0604020202020204" pitchFamily="34" charset="0"/>
              </a:rPr>
              <a:t>It needs to be prescribed by a GP or can be brought over the counter from a pharmacy as “</a:t>
            </a:r>
            <a:r>
              <a:rPr lang="en-AU" dirty="0" err="1">
                <a:solidFill>
                  <a:schemeClr val="tx1">
                    <a:lumMod val="75000"/>
                    <a:lumOff val="25000"/>
                  </a:schemeClr>
                </a:solidFill>
                <a:latin typeface="Arial" panose="020B0604020202020204" pitchFamily="34" charset="0"/>
                <a:cs typeface="Arial" panose="020B0604020202020204" pitchFamily="34" charset="0"/>
              </a:rPr>
              <a:t>Prenoxad</a:t>
            </a:r>
            <a:r>
              <a:rPr lang="en-AU" dirty="0">
                <a:solidFill>
                  <a:schemeClr val="tx1">
                    <a:lumMod val="75000"/>
                    <a:lumOff val="25000"/>
                  </a:schemeClr>
                </a:solidFill>
                <a:latin typeface="Arial" panose="020B0604020202020204" pitchFamily="34" charset="0"/>
                <a:cs typeface="Arial" panose="020B0604020202020204" pitchFamily="34" charset="0"/>
              </a:rPr>
              <a:t>”</a:t>
            </a:r>
          </a:p>
          <a:p>
            <a:pPr algn="ctr">
              <a:spcAft>
                <a:spcPts val="600"/>
              </a:spcAft>
              <a:defRPr/>
            </a:pPr>
            <a:r>
              <a:rPr lang="en-AU" dirty="0">
                <a:solidFill>
                  <a:schemeClr val="tx1">
                    <a:lumMod val="75000"/>
                    <a:lumOff val="25000"/>
                  </a:schemeClr>
                </a:solidFill>
                <a:latin typeface="Arial" panose="020B0604020202020204" pitchFamily="34" charset="0"/>
                <a:cs typeface="Arial" panose="020B0604020202020204" pitchFamily="34" charset="0"/>
              </a:rPr>
              <a:t>It is used intramuscular</a:t>
            </a:r>
          </a:p>
          <a:p>
            <a:pPr algn="ctr">
              <a:spcAft>
                <a:spcPts val="600"/>
              </a:spcAft>
              <a:defRPr/>
            </a:pPr>
            <a:r>
              <a:rPr lang="en-AU" dirty="0">
                <a:solidFill>
                  <a:schemeClr val="tx1">
                    <a:lumMod val="75000"/>
                    <a:lumOff val="25000"/>
                  </a:schemeClr>
                </a:solidFill>
                <a:latin typeface="Arial" panose="020B0604020202020204" pitchFamily="34" charset="0"/>
                <a:cs typeface="Arial" panose="020B0604020202020204" pitchFamily="34" charset="0"/>
              </a:rPr>
              <a:t>It has a short half-life, so people need to be monitored as the Naloxone wears off.</a:t>
            </a:r>
          </a:p>
        </p:txBody>
      </p:sp>
      <p:sp>
        <p:nvSpPr>
          <p:cNvPr id="6" name="TextBox 5">
            <a:extLst>
              <a:ext uri="{FF2B5EF4-FFF2-40B4-BE49-F238E27FC236}">
                <a16:creationId xmlns:a16="http://schemas.microsoft.com/office/drawing/2014/main" id="{3885751B-A15E-8B4E-A1F8-D0C3FEED97AE}"/>
              </a:ext>
            </a:extLst>
          </p:cNvPr>
          <p:cNvSpPr txBox="1"/>
          <p:nvPr/>
        </p:nvSpPr>
        <p:spPr>
          <a:xfrm>
            <a:off x="-182880" y="655929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2300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24384"/>
            <a:ext cx="9144000" cy="1277957"/>
          </a:xfrm>
        </p:spPr>
        <p:txBody>
          <a:bodyPr/>
          <a:lstStyle/>
          <a:p>
            <a:r>
              <a:rPr lang="en-AU" altLang="en-US" dirty="0"/>
              <a:t>Overdose &amp; Naloxone </a:t>
            </a:r>
            <a:endParaRPr lang="en-US" sz="1400" b="0" dirty="0"/>
          </a:p>
        </p:txBody>
      </p:sp>
      <p:sp>
        <p:nvSpPr>
          <p:cNvPr id="3" name="TextBox 2">
            <a:extLst>
              <a:ext uri="{FF2B5EF4-FFF2-40B4-BE49-F238E27FC236}">
                <a16:creationId xmlns:a16="http://schemas.microsoft.com/office/drawing/2014/main" id="{1DA1FE89-3176-014E-9222-592E6672C21D}"/>
              </a:ext>
            </a:extLst>
          </p:cNvPr>
          <p:cNvSpPr txBox="1"/>
          <p:nvPr/>
        </p:nvSpPr>
        <p:spPr>
          <a:xfrm>
            <a:off x="876300" y="1889783"/>
            <a:ext cx="7391400" cy="3724096"/>
          </a:xfrm>
          <a:prstGeom prst="rect">
            <a:avLst/>
          </a:prstGeom>
          <a:noFill/>
        </p:spPr>
        <p:txBody>
          <a:bodyPr wrap="square" rtlCol="0">
            <a:spAutoFit/>
          </a:bodyPr>
          <a:lstStyle/>
          <a:p>
            <a:pPr>
              <a:spcAft>
                <a:spcPts val="600"/>
              </a:spcAft>
              <a:defRPr/>
            </a:pPr>
            <a:r>
              <a:rPr lang="en-AU" sz="2400" b="1" dirty="0">
                <a:solidFill>
                  <a:schemeClr val="tx1">
                    <a:lumMod val="75000"/>
                    <a:lumOff val="25000"/>
                  </a:schemeClr>
                </a:solidFill>
                <a:latin typeface="Arial" panose="020B0604020202020204" pitchFamily="34" charset="0"/>
                <a:cs typeface="Arial" panose="020B0604020202020204" pitchFamily="34" charset="0"/>
              </a:rPr>
              <a:t>Discuss the following points</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What should we do if we think someone engaging in our service is overdosing?</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When do we call an ambulance or medical staff?</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How can we encourage breathing (airways to stay open) if someone is overdosing but still breathing?</a:t>
            </a:r>
          </a:p>
          <a:p>
            <a:pPr marL="342900" indent="-342900">
              <a:spcAft>
                <a:spcPts val="600"/>
              </a:spcAft>
              <a:buFont typeface="Arial" panose="020B0604020202020204" pitchFamily="34" charset="0"/>
              <a:buChar char="•"/>
              <a:defRPr/>
            </a:pPr>
            <a:r>
              <a:rPr lang="en-AU" sz="2400" dirty="0">
                <a:solidFill>
                  <a:schemeClr val="tx1">
                    <a:lumMod val="75000"/>
                    <a:lumOff val="25000"/>
                  </a:schemeClr>
                </a:solidFill>
                <a:latin typeface="Arial" panose="020B0604020202020204" pitchFamily="34" charset="0"/>
                <a:cs typeface="Arial" panose="020B0604020202020204" pitchFamily="34" charset="0"/>
              </a:rPr>
              <a:t>Naloxone education opportunities and key messages for clients – what are the key messages you need to get across?</a:t>
            </a:r>
          </a:p>
        </p:txBody>
      </p:sp>
      <p:sp>
        <p:nvSpPr>
          <p:cNvPr id="6" name="TextBox 5">
            <a:extLst>
              <a:ext uri="{FF2B5EF4-FFF2-40B4-BE49-F238E27FC236}">
                <a16:creationId xmlns:a16="http://schemas.microsoft.com/office/drawing/2014/main" id="{3885751B-A15E-8B4E-A1F8-D0C3FEED97AE}"/>
              </a:ext>
            </a:extLst>
          </p:cNvPr>
          <p:cNvSpPr txBox="1"/>
          <p:nvPr/>
        </p:nvSpPr>
        <p:spPr>
          <a:xfrm>
            <a:off x="-182880" y="655929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0132857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48768"/>
            <a:ext cx="9144000" cy="1277957"/>
          </a:xfrm>
        </p:spPr>
        <p:txBody>
          <a:bodyPr/>
          <a:lstStyle/>
          <a:p>
            <a:r>
              <a:rPr lang="en-AU" altLang="en-US" sz="4800" dirty="0"/>
              <a:t>Useful resources &amp; Websites</a:t>
            </a:r>
          </a:p>
        </p:txBody>
      </p:sp>
      <p:sp>
        <p:nvSpPr>
          <p:cNvPr id="3" name="TextBox 2">
            <a:extLst>
              <a:ext uri="{FF2B5EF4-FFF2-40B4-BE49-F238E27FC236}">
                <a16:creationId xmlns:a16="http://schemas.microsoft.com/office/drawing/2014/main" id="{1DA1FE89-3176-014E-9222-592E6672C21D}"/>
              </a:ext>
            </a:extLst>
          </p:cNvPr>
          <p:cNvSpPr txBox="1"/>
          <p:nvPr/>
        </p:nvSpPr>
        <p:spPr>
          <a:xfrm>
            <a:off x="371856" y="1328951"/>
            <a:ext cx="8400288" cy="5324535"/>
          </a:xfrm>
          <a:prstGeom prst="rect">
            <a:avLst/>
          </a:prstGeom>
          <a:noFill/>
        </p:spPr>
        <p:txBody>
          <a:bodyPr wrap="square" rtlCol="0">
            <a:spAutoFit/>
          </a:bodyPr>
          <a:lstStyle/>
          <a:p>
            <a:pPr algn="ctr">
              <a:spcBef>
                <a:spcPct val="0"/>
              </a:spcBef>
            </a:pPr>
            <a:r>
              <a:rPr lang="en-AU" altLang="en-US" b="1" dirty="0">
                <a:latin typeface="Arial" panose="020B0604020202020204" pitchFamily="34" charset="0"/>
                <a:cs typeface="Arial" panose="020B0604020202020204" pitchFamily="34" charset="0"/>
              </a:rPr>
              <a:t>QNSP (2018) Needle and Syringe Program Guidelines </a:t>
            </a:r>
          </a:p>
          <a:p>
            <a:pPr algn="ctr">
              <a:spcBef>
                <a:spcPct val="0"/>
              </a:spcBef>
            </a:pPr>
            <a:r>
              <a:rPr lang="en-AU" altLang="en-US" sz="1400" u="sng" dirty="0">
                <a:solidFill>
                  <a:srgbClr val="FF9900"/>
                </a:solidFill>
                <a:latin typeface="Arial" panose="020B0604020202020204" pitchFamily="34" charset="0"/>
                <a:cs typeface="Arial" panose="020B0604020202020204" pitchFamily="34" charset="0"/>
                <a:hlinkClick r:id="rId2"/>
              </a:rPr>
              <a:t>https://www.health.qld.gov.au/public-health/topics/atod/queensland-needle-syringe-program</a:t>
            </a:r>
            <a:r>
              <a:rPr lang="en-AU" altLang="en-US" sz="1400" dirty="0">
                <a:latin typeface="Arial" panose="020B0604020202020204" pitchFamily="34" charset="0"/>
                <a:cs typeface="Arial" panose="020B0604020202020204" pitchFamily="34" charset="0"/>
              </a:rPr>
              <a:t> </a:t>
            </a:r>
          </a:p>
          <a:p>
            <a:pPr algn="ctr">
              <a:spcBef>
                <a:spcPct val="0"/>
              </a:spcBef>
            </a:pPr>
            <a:endParaRPr lang="en-AU" altLang="en-US" b="1" u="sng" dirty="0">
              <a:latin typeface="Arial" panose="020B0604020202020204" pitchFamily="34" charset="0"/>
              <a:cs typeface="Arial" panose="020B0604020202020204" pitchFamily="34" charset="0"/>
            </a:endParaRPr>
          </a:p>
          <a:p>
            <a:pPr algn="ctr">
              <a:spcBef>
                <a:spcPct val="0"/>
              </a:spcBef>
            </a:pPr>
            <a:r>
              <a:rPr lang="en-AU" altLang="en-US" b="1" dirty="0">
                <a:latin typeface="Arial" panose="020B0604020202020204" pitchFamily="34" charset="0"/>
                <a:cs typeface="Arial" panose="020B0604020202020204" pitchFamily="34" charset="0"/>
              </a:rPr>
              <a:t>Preventing unnecessary vein damage: a briefing paper for those working with injecting drug users </a:t>
            </a:r>
          </a:p>
          <a:p>
            <a:pPr algn="ctr">
              <a:spcBef>
                <a:spcPct val="0"/>
              </a:spcBef>
            </a:pPr>
            <a:r>
              <a:rPr lang="en-AU" altLang="en-US" sz="1400" dirty="0" err="1">
                <a:latin typeface="Arial" panose="020B0604020202020204" pitchFamily="34" charset="0"/>
                <a:cs typeface="Arial" panose="020B0604020202020204" pitchFamily="34" charset="0"/>
              </a:rPr>
              <a:t>Hardacre</a:t>
            </a:r>
            <a:r>
              <a:rPr lang="en-AU" altLang="en-US" sz="1400" dirty="0">
                <a:latin typeface="Arial" panose="020B0604020202020204" pitchFamily="34" charset="0"/>
                <a:cs typeface="Arial" panose="020B0604020202020204" pitchFamily="34" charset="0"/>
              </a:rPr>
              <a:t>, P; Preston, A and </a:t>
            </a:r>
            <a:r>
              <a:rPr lang="en-AU" altLang="en-US" sz="1400" dirty="0" err="1">
                <a:latin typeface="Arial" panose="020B0604020202020204" pitchFamily="34" charset="0"/>
                <a:cs typeface="Arial" panose="020B0604020202020204" pitchFamily="34" charset="0"/>
              </a:rPr>
              <a:t>Derricot</a:t>
            </a:r>
            <a:r>
              <a:rPr lang="en-AU" altLang="en-US" sz="1400" dirty="0">
                <a:latin typeface="Arial" panose="020B0604020202020204" pitchFamily="34" charset="0"/>
                <a:cs typeface="Arial" panose="020B0604020202020204" pitchFamily="34" charset="0"/>
              </a:rPr>
              <a:t>, J. (2003) Exchange Campaigns: Queensland Health</a:t>
            </a:r>
          </a:p>
          <a:p>
            <a:pPr algn="ctr">
              <a:spcBef>
                <a:spcPct val="0"/>
              </a:spcBef>
            </a:pPr>
            <a:endParaRPr lang="en-AU" altLang="en-US" b="1" u="sng" dirty="0">
              <a:latin typeface="Arial" panose="020B0604020202020204" pitchFamily="34" charset="0"/>
              <a:cs typeface="Arial" panose="020B0604020202020204" pitchFamily="34" charset="0"/>
            </a:endParaRPr>
          </a:p>
          <a:p>
            <a:pPr algn="ctr">
              <a:spcBef>
                <a:spcPct val="0"/>
              </a:spcBef>
            </a:pPr>
            <a:r>
              <a:rPr lang="en-AU" altLang="en-US" b="1" dirty="0">
                <a:latin typeface="Arial" panose="020B0604020202020204" pitchFamily="34" charset="0"/>
                <a:cs typeface="Arial" panose="020B0604020202020204" pitchFamily="34" charset="0"/>
              </a:rPr>
              <a:t>Vein Care: maintain your veins. </a:t>
            </a:r>
          </a:p>
          <a:p>
            <a:pPr algn="ctr">
              <a:spcBef>
                <a:spcPct val="0"/>
              </a:spcBef>
            </a:pPr>
            <a:r>
              <a:rPr lang="en-AU" altLang="en-US" sz="1400" dirty="0" err="1">
                <a:latin typeface="Arial" panose="020B0604020202020204" pitchFamily="34" charset="0"/>
                <a:cs typeface="Arial" panose="020B0604020202020204" pitchFamily="34" charset="0"/>
              </a:rPr>
              <a:t>Hardacre</a:t>
            </a:r>
            <a:r>
              <a:rPr lang="en-AU" altLang="en-US" sz="1400" dirty="0">
                <a:latin typeface="Arial" panose="020B0604020202020204" pitchFamily="34" charset="0"/>
                <a:cs typeface="Arial" panose="020B0604020202020204" pitchFamily="34" charset="0"/>
              </a:rPr>
              <a:t> P; Preston A and </a:t>
            </a:r>
            <a:r>
              <a:rPr lang="en-AU" altLang="en-US" sz="1400" dirty="0" err="1">
                <a:latin typeface="Arial" panose="020B0604020202020204" pitchFamily="34" charset="0"/>
                <a:cs typeface="Arial" panose="020B0604020202020204" pitchFamily="34" charset="0"/>
              </a:rPr>
              <a:t>Derricott</a:t>
            </a:r>
            <a:r>
              <a:rPr lang="en-AU" altLang="en-US" sz="1400" dirty="0">
                <a:latin typeface="Arial" panose="020B0604020202020204" pitchFamily="34" charset="0"/>
                <a:cs typeface="Arial" panose="020B0604020202020204" pitchFamily="34" charset="0"/>
              </a:rPr>
              <a:t> J (2003). Queensland Government, Brisbane. </a:t>
            </a:r>
          </a:p>
          <a:p>
            <a:pPr algn="ctr">
              <a:spcBef>
                <a:spcPct val="0"/>
              </a:spcBef>
            </a:pPr>
            <a:endParaRPr lang="en-AU" altLang="en-US" sz="1400" dirty="0">
              <a:latin typeface="Arial" panose="020B0604020202020204" pitchFamily="34" charset="0"/>
              <a:cs typeface="Arial" panose="020B0604020202020204" pitchFamily="34" charset="0"/>
            </a:endParaRPr>
          </a:p>
          <a:p>
            <a:pPr algn="ctr">
              <a:spcBef>
                <a:spcPct val="0"/>
              </a:spcBef>
            </a:pPr>
            <a:r>
              <a:rPr lang="en-AU" altLang="en-US" b="1" dirty="0">
                <a:latin typeface="Arial" panose="020B0604020202020204" pitchFamily="34" charset="0"/>
                <a:cs typeface="Arial" panose="020B0604020202020204" pitchFamily="34" charset="0"/>
              </a:rPr>
              <a:t>HIV, viral hepatitis and sexually transmissible infections in Australia: Annual Surveillance Report. </a:t>
            </a:r>
          </a:p>
          <a:p>
            <a:pPr algn="ctr">
              <a:spcBef>
                <a:spcPct val="0"/>
              </a:spcBef>
            </a:pPr>
            <a:r>
              <a:rPr lang="en-AU" altLang="en-US" sz="1400" dirty="0">
                <a:latin typeface="Arial" panose="020B0604020202020204" pitchFamily="34" charset="0"/>
                <a:cs typeface="Arial" panose="020B0604020202020204" pitchFamily="34" charset="0"/>
              </a:rPr>
              <a:t>Kirby Institute </a:t>
            </a:r>
            <a:r>
              <a:rPr lang="en-AU" altLang="en-US" sz="1400" u="sng" dirty="0">
                <a:solidFill>
                  <a:srgbClr val="FF9900"/>
                </a:solidFill>
                <a:latin typeface="Arial" panose="020B0604020202020204" pitchFamily="34" charset="0"/>
                <a:cs typeface="Arial" panose="020B0604020202020204" pitchFamily="34" charset="0"/>
                <a:hlinkClick r:id="rId3"/>
              </a:rPr>
              <a:t>https://kirby.unsw.edu.au/reports</a:t>
            </a:r>
            <a:r>
              <a:rPr lang="en-AU" altLang="en-US" sz="1400" dirty="0">
                <a:latin typeface="Arial" panose="020B0604020202020204" pitchFamily="34" charset="0"/>
                <a:cs typeface="Arial" panose="020B0604020202020204" pitchFamily="34" charset="0"/>
              </a:rPr>
              <a:t> </a:t>
            </a:r>
          </a:p>
          <a:p>
            <a:pPr algn="ctr">
              <a:spcBef>
                <a:spcPct val="0"/>
              </a:spcBef>
            </a:pPr>
            <a:endParaRPr lang="en-AU" altLang="en-US" b="1" u="sng" dirty="0">
              <a:latin typeface="Arial" panose="020B0604020202020204" pitchFamily="34" charset="0"/>
              <a:cs typeface="Arial" panose="020B0604020202020204" pitchFamily="34" charset="0"/>
            </a:endParaRPr>
          </a:p>
          <a:p>
            <a:pPr algn="ctr">
              <a:spcBef>
                <a:spcPct val="0"/>
              </a:spcBef>
            </a:pPr>
            <a:r>
              <a:rPr lang="en-AU" altLang="en-US" b="1" dirty="0">
                <a:latin typeface="Arial" panose="020B0604020202020204" pitchFamily="34" charset="0"/>
                <a:cs typeface="Arial" panose="020B0604020202020204" pitchFamily="34" charset="0"/>
              </a:rPr>
              <a:t>Overdose Prevention and Training – Community Overdose Prevention and Education (COPE) </a:t>
            </a:r>
          </a:p>
          <a:p>
            <a:pPr algn="ctr">
              <a:spcBef>
                <a:spcPct val="0"/>
              </a:spcBef>
            </a:pPr>
            <a:r>
              <a:rPr lang="en-AU" altLang="en-US" sz="1400" dirty="0">
                <a:latin typeface="Arial" panose="020B0604020202020204" pitchFamily="34" charset="0"/>
                <a:cs typeface="Arial" panose="020B0604020202020204" pitchFamily="34" charset="0"/>
                <a:hlinkClick r:id="rId4"/>
              </a:rPr>
              <a:t>www.copeaustralia.com.au</a:t>
            </a:r>
            <a:r>
              <a:rPr lang="en-AU" altLang="en-US" sz="1400" dirty="0">
                <a:latin typeface="Arial" panose="020B0604020202020204" pitchFamily="34" charset="0"/>
                <a:cs typeface="Arial" panose="020B0604020202020204" pitchFamily="34" charset="0"/>
              </a:rPr>
              <a:t> </a:t>
            </a:r>
          </a:p>
          <a:p>
            <a:pPr algn="ctr">
              <a:spcBef>
                <a:spcPct val="0"/>
              </a:spcBef>
            </a:pPr>
            <a:endParaRPr lang="en-AU" altLang="en-US" dirty="0">
              <a:latin typeface="Arial" panose="020B0604020202020204" pitchFamily="34" charset="0"/>
              <a:cs typeface="Arial" panose="020B0604020202020204" pitchFamily="34" charset="0"/>
            </a:endParaRPr>
          </a:p>
          <a:p>
            <a:pPr algn="ctr">
              <a:spcBef>
                <a:spcPct val="0"/>
              </a:spcBef>
            </a:pPr>
            <a:r>
              <a:rPr lang="en-AU" altLang="en-US" b="1" dirty="0">
                <a:latin typeface="Arial" panose="020B0604020202020204" pitchFamily="34" charset="0"/>
                <a:cs typeface="Arial" panose="020B0604020202020204" pitchFamily="34" charset="0"/>
              </a:rPr>
              <a:t>Overdose Awareness App: </a:t>
            </a:r>
            <a:r>
              <a:rPr lang="en-AU" altLang="en-US" b="1" dirty="0" err="1">
                <a:latin typeface="Arial" panose="020B0604020202020204" pitchFamily="34" charset="0"/>
                <a:cs typeface="Arial" panose="020B0604020202020204" pitchFamily="34" charset="0"/>
              </a:rPr>
              <a:t>Penington</a:t>
            </a:r>
            <a:r>
              <a:rPr lang="en-AU" altLang="en-US" b="1" dirty="0">
                <a:latin typeface="Arial" panose="020B0604020202020204" pitchFamily="34" charset="0"/>
                <a:cs typeface="Arial" panose="020B0604020202020204" pitchFamily="34" charset="0"/>
              </a:rPr>
              <a:t> Institute</a:t>
            </a:r>
            <a:r>
              <a:rPr lang="en-AU" altLang="en-US" dirty="0">
                <a:latin typeface="Arial" panose="020B0604020202020204" pitchFamily="34" charset="0"/>
                <a:cs typeface="Arial" panose="020B0604020202020204" pitchFamily="34" charset="0"/>
              </a:rPr>
              <a:t>. </a:t>
            </a:r>
          </a:p>
          <a:p>
            <a:pPr algn="ctr">
              <a:spcBef>
                <a:spcPct val="0"/>
              </a:spcBef>
            </a:pPr>
            <a:r>
              <a:rPr lang="en-AU" altLang="en-US" sz="1400" dirty="0">
                <a:latin typeface="Arial" panose="020B0604020202020204" pitchFamily="34" charset="0"/>
                <a:cs typeface="Arial" panose="020B0604020202020204" pitchFamily="34" charset="0"/>
                <a:hlinkClick r:id="rId5"/>
              </a:rPr>
              <a:t>www.penington.org.au</a:t>
            </a:r>
            <a:r>
              <a:rPr lang="en-AU" altLang="en-US" sz="1400" dirty="0">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3885751B-A15E-8B4E-A1F8-D0C3FEED97AE}"/>
              </a:ext>
            </a:extLst>
          </p:cNvPr>
          <p:cNvSpPr txBox="1"/>
          <p:nvPr/>
        </p:nvSpPr>
        <p:spPr>
          <a:xfrm>
            <a:off x="-182880" y="655929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3295426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67954A4-04F1-174E-9F11-23158ACF052B}"/>
              </a:ext>
            </a:extLst>
          </p:cNvPr>
          <p:cNvSpPr/>
          <p:nvPr/>
        </p:nvSpPr>
        <p:spPr>
          <a:xfrm>
            <a:off x="0" y="0"/>
            <a:ext cx="9144000" cy="6857999"/>
          </a:xfrm>
          <a:prstGeom prst="rect">
            <a:avLst/>
          </a:prstGeom>
          <a:solidFill>
            <a:srgbClr val="1D467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341376"/>
            <a:ext cx="9144000" cy="1277957"/>
          </a:xfrm>
        </p:spPr>
        <p:txBody>
          <a:bodyPr/>
          <a:lstStyle/>
          <a:p>
            <a:r>
              <a:rPr lang="en-AU" altLang="en-US" sz="4800" dirty="0">
                <a:solidFill>
                  <a:schemeClr val="bg1"/>
                </a:solidFill>
              </a:rPr>
              <a:t>Recap: Topic 1</a:t>
            </a:r>
          </a:p>
        </p:txBody>
      </p:sp>
      <p:sp>
        <p:nvSpPr>
          <p:cNvPr id="3" name="TextBox 2">
            <a:extLst>
              <a:ext uri="{FF2B5EF4-FFF2-40B4-BE49-F238E27FC236}">
                <a16:creationId xmlns:a16="http://schemas.microsoft.com/office/drawing/2014/main" id="{1DA1FE89-3176-014E-9222-592E6672C21D}"/>
              </a:ext>
            </a:extLst>
          </p:cNvPr>
          <p:cNvSpPr txBox="1"/>
          <p:nvPr/>
        </p:nvSpPr>
        <p:spPr>
          <a:xfrm>
            <a:off x="219456" y="1072919"/>
            <a:ext cx="8680704" cy="5201424"/>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The key BBV’s relating to injecting drug use are HIV, HBV and HCV</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New HCV treatments are planned to make a significant impact on both the number of people living with a chronic HCV infection, and the number of new diagnoses amongst people who inject drugs</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Overdose can result in death. Educating clients about signs and symptoms and training NSP clients in the use of Naloxone will help to prevent overdose deaths.</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People who are injecting drugs may acquire other infections</a:t>
            </a:r>
          </a:p>
          <a:p>
            <a:pPr marL="342900" indent="-342900">
              <a:spcAft>
                <a:spcPts val="600"/>
              </a:spcAft>
              <a:buFont typeface="Arial" panose="020B0604020202020204" pitchFamily="34" charset="0"/>
              <a:buChar char="•"/>
            </a:pPr>
            <a:r>
              <a:rPr lang="en-AU" altLang="en-US" sz="2400" dirty="0">
                <a:solidFill>
                  <a:schemeClr val="bg1"/>
                </a:solidFill>
                <a:latin typeface="Arial" panose="020B0604020202020204" pitchFamily="34" charset="0"/>
                <a:cs typeface="Arial" panose="020B0604020202020204" pitchFamily="34" charset="0"/>
              </a:rPr>
              <a:t>As NSP staff, we don’t diagnose</a:t>
            </a:r>
            <a:r>
              <a:rPr lang="en-AU" altLang="en-US" sz="2400">
                <a:solidFill>
                  <a:schemeClr val="bg1"/>
                </a:solidFill>
                <a:latin typeface="Arial" panose="020B0604020202020204" pitchFamily="34" charset="0"/>
                <a:cs typeface="Arial" panose="020B0604020202020204" pitchFamily="34" charset="0"/>
              </a:rPr>
              <a:t>, we </a:t>
            </a:r>
            <a:r>
              <a:rPr lang="en-AU" altLang="en-US" sz="2400" dirty="0">
                <a:solidFill>
                  <a:schemeClr val="bg1"/>
                </a:solidFill>
                <a:latin typeface="Arial" panose="020B0604020202020204" pitchFamily="34" charset="0"/>
                <a:cs typeface="Arial" panose="020B0604020202020204" pitchFamily="34" charset="0"/>
              </a:rPr>
              <a:t>suggest and support clients to seek medical attention immediately if they exhibit symptoms</a:t>
            </a:r>
          </a:p>
        </p:txBody>
      </p:sp>
      <p:sp>
        <p:nvSpPr>
          <p:cNvPr id="6" name="TextBox 5">
            <a:extLst>
              <a:ext uri="{FF2B5EF4-FFF2-40B4-BE49-F238E27FC236}">
                <a16:creationId xmlns:a16="http://schemas.microsoft.com/office/drawing/2014/main" id="{3885751B-A15E-8B4E-A1F8-D0C3FEED97AE}"/>
              </a:ext>
            </a:extLst>
          </p:cNvPr>
          <p:cNvSpPr txBox="1"/>
          <p:nvPr/>
        </p:nvSpPr>
        <p:spPr>
          <a:xfrm>
            <a:off x="-182880" y="655929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3666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0"/>
            <a:ext cx="9144000" cy="1277957"/>
          </a:xfrm>
        </p:spPr>
        <p:txBody>
          <a:bodyPr/>
          <a:lstStyle/>
          <a:p>
            <a:r>
              <a:rPr lang="en-US"/>
              <a:t>QLD NSPs and BBVs</a:t>
            </a:r>
            <a:endParaRPr lang="en-US"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33552" y="2580395"/>
            <a:ext cx="8180790" cy="3862596"/>
          </a:xfrm>
          <a:prstGeom prst="rect">
            <a:avLst/>
          </a:prstGeom>
          <a:noFill/>
        </p:spPr>
        <p:txBody>
          <a:bodyPr wrap="square" rtlCol="0">
            <a:spAutoFit/>
          </a:bodyPr>
          <a:lstStyle/>
          <a:p>
            <a:pPr marL="342900" lvl="1" indent="-342900" hangingPunct="0">
              <a:spcAft>
                <a:spcPts val="600"/>
              </a:spcAft>
              <a:defRPr/>
            </a:pPr>
            <a:r>
              <a:rPr lang="en-AU" sz="2000" b="1" dirty="0">
                <a:latin typeface="Arial" panose="020B0604020202020204" pitchFamily="34" charset="0"/>
                <a:cs typeface="Arial" panose="020B0604020202020204" pitchFamily="34" charset="0"/>
              </a:rPr>
              <a:t>QNSP Guidelines Objectives</a:t>
            </a:r>
          </a:p>
          <a:p>
            <a:pPr marL="342900" indent="-342900" hangingPunct="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Increase access to sterile injecting equipment to eliminate re-using or sharing of equipment</a:t>
            </a:r>
          </a:p>
          <a:p>
            <a:pPr marL="342900" indent="-342900" hangingPunct="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Provide confidential access to education and resources that reduce the incidence of injecting related injury and disease and blood borne viruses among people who inject drugs</a:t>
            </a:r>
          </a:p>
          <a:p>
            <a:pPr marL="342900" indent="-342900" hangingPunct="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Facilitate and promote the safe disposal of used injecting equipment</a:t>
            </a:r>
          </a:p>
          <a:p>
            <a:pPr marL="342900" indent="-342900" hangingPunct="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Improve access and referral to drug treatment programs healthcare, and other services, and</a:t>
            </a:r>
          </a:p>
          <a:p>
            <a:pPr marL="342900" indent="-342900" hangingPunct="0">
              <a:spcAft>
                <a:spcPts val="600"/>
              </a:spcAft>
              <a:buFont typeface="Arial" panose="020B0604020202020204" pitchFamily="34" charset="0"/>
              <a:buChar char="•"/>
              <a:defRPr/>
            </a:pPr>
            <a:r>
              <a:rPr lang="en-AU" sz="2000" dirty="0">
                <a:latin typeface="Arial" panose="020B0604020202020204" pitchFamily="34" charset="0"/>
                <a:cs typeface="Arial" panose="020B0604020202020204" pitchFamily="34" charset="0"/>
              </a:rPr>
              <a:t>Promote information and resources to increase awareness of, and prevention of, overdose.</a:t>
            </a:r>
          </a:p>
        </p:txBody>
      </p:sp>
      <p:grpSp>
        <p:nvGrpSpPr>
          <p:cNvPr id="10" name="Group 9">
            <a:extLst>
              <a:ext uri="{FF2B5EF4-FFF2-40B4-BE49-F238E27FC236}">
                <a16:creationId xmlns:a16="http://schemas.microsoft.com/office/drawing/2014/main" id="{CA95F587-43A0-8743-B856-0D65376D0B2A}"/>
              </a:ext>
            </a:extLst>
          </p:cNvPr>
          <p:cNvGrpSpPr/>
          <p:nvPr/>
        </p:nvGrpSpPr>
        <p:grpSpPr>
          <a:xfrm>
            <a:off x="533552" y="1345079"/>
            <a:ext cx="8180789" cy="1287954"/>
            <a:chOff x="533552" y="1345079"/>
            <a:chExt cx="8180789" cy="1287954"/>
          </a:xfrm>
        </p:grpSpPr>
        <p:sp>
          <p:nvSpPr>
            <p:cNvPr id="7" name="Rounded Rectangle 6">
              <a:extLst>
                <a:ext uri="{FF2B5EF4-FFF2-40B4-BE49-F238E27FC236}">
                  <a16:creationId xmlns:a16="http://schemas.microsoft.com/office/drawing/2014/main" id="{DDEDBBF2-19D3-C448-AF9E-9C3B7AB7EC75}"/>
                </a:ext>
              </a:extLst>
            </p:cNvPr>
            <p:cNvSpPr/>
            <p:nvPr/>
          </p:nvSpPr>
          <p:spPr>
            <a:xfrm>
              <a:off x="533552" y="1345079"/>
              <a:ext cx="8180789" cy="1133716"/>
            </a:xfrm>
            <a:prstGeom prst="roundRect">
              <a:avLst/>
            </a:prstGeom>
            <a:solidFill>
              <a:srgbClr val="1D4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B0315C99-49DD-5E44-9254-D934190EB4A7}"/>
                </a:ext>
              </a:extLst>
            </p:cNvPr>
            <p:cNvSpPr txBox="1"/>
            <p:nvPr/>
          </p:nvSpPr>
          <p:spPr>
            <a:xfrm>
              <a:off x="771180" y="1432704"/>
              <a:ext cx="7667739" cy="1200329"/>
            </a:xfrm>
            <a:prstGeom prst="rect">
              <a:avLst/>
            </a:prstGeom>
            <a:noFill/>
          </p:spPr>
          <p:txBody>
            <a:bodyPr wrap="square" rtlCol="0">
              <a:spAutoFit/>
            </a:bodyPr>
            <a:lstStyle/>
            <a:p>
              <a:pPr hangingPunct="0">
                <a:defRPr/>
              </a:pPr>
              <a:r>
                <a:rPr lang="en-AU" b="1" dirty="0">
                  <a:solidFill>
                    <a:schemeClr val="bg1"/>
                  </a:solidFill>
                  <a:latin typeface="Arial" panose="020B0604020202020204" pitchFamily="34" charset="0"/>
                  <a:cs typeface="Arial" panose="020B0604020202020204" pitchFamily="34" charset="0"/>
                </a:rPr>
                <a:t>QNSP Guidelines Aim</a:t>
              </a:r>
            </a:p>
            <a:p>
              <a:pPr hangingPunct="0">
                <a:defRPr/>
              </a:pPr>
              <a:r>
                <a:rPr lang="en-AU" dirty="0">
                  <a:solidFill>
                    <a:schemeClr val="bg1"/>
                  </a:solidFill>
                  <a:latin typeface="Arial" panose="020B0604020202020204" pitchFamily="34" charset="0"/>
                  <a:cs typeface="Arial" panose="020B0604020202020204" pitchFamily="34" charset="0"/>
                </a:rPr>
                <a:t>To reduce the incidence of blood borne viruses and injection related injuries and disease </a:t>
              </a:r>
            </a:p>
            <a:p>
              <a:endParaRPr lang="en-US" dirty="0">
                <a:solidFill>
                  <a:schemeClr val="bg1"/>
                </a:solidFill>
              </a:endParaRPr>
            </a:p>
          </p:txBody>
        </p:sp>
      </p:grpSp>
    </p:spTree>
    <p:extLst>
      <p:ext uri="{BB962C8B-B14F-4D97-AF65-F5344CB8AC3E}">
        <p14:creationId xmlns:p14="http://schemas.microsoft.com/office/powerpoint/2010/main" val="328449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AU" altLang="en-US" dirty="0"/>
              <a:t>Blood Borne Viruses </a:t>
            </a:r>
            <a:r>
              <a:rPr lang="en-AU" altLang="en-US" b="0" dirty="0"/>
              <a:t>(BBV’s)</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33552" y="2580395"/>
            <a:ext cx="8180790" cy="3400931"/>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A blood borne virus lives in the blood, and is transmitted (passed from one person to another) when infected blood from one person gets into someone else’s blood stream.</a:t>
            </a:r>
          </a:p>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Blood may not be the only body fluid to contain the blood borne viruses.</a:t>
            </a:r>
          </a:p>
          <a:p>
            <a:pPr marL="342900" indent="-342900">
              <a:spcAft>
                <a:spcPts val="600"/>
              </a:spcAft>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Hepatitis B, hepatitis C and the human immunodeficiency virus (HIV) – are commonly combined under the banner of BBVs. </a:t>
            </a:r>
          </a:p>
          <a:p>
            <a:pPr marL="342900" indent="-342900">
              <a:spcAft>
                <a:spcPts val="600"/>
              </a:spcAft>
              <a:buFont typeface="Arial" panose="020B0604020202020204" pitchFamily="34" charset="0"/>
              <a:buChar char="•"/>
            </a:pPr>
            <a:r>
              <a:rPr lang="en-AU" altLang="en-US" sz="2000" dirty="0">
                <a:latin typeface="Arial" panose="020B0604020202020204" pitchFamily="34" charset="0"/>
                <a:cs typeface="Arial" panose="020B0604020202020204" pitchFamily="34" charset="0"/>
              </a:rPr>
              <a:t>The Kirby Institute Annual Surveillance Report provides updated prevalence and priority populations for HIV, HBV and HCV through the Australian Needle Syringe Program Surveillance Report (ANSP)</a:t>
            </a:r>
          </a:p>
        </p:txBody>
      </p:sp>
    </p:spTree>
    <p:extLst>
      <p:ext uri="{BB962C8B-B14F-4D97-AF65-F5344CB8AC3E}">
        <p14:creationId xmlns:p14="http://schemas.microsoft.com/office/powerpoint/2010/main" val="3422688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EE8882C-9B91-5743-88BD-206294AD55D1}"/>
              </a:ext>
            </a:extLst>
          </p:cNvPr>
          <p:cNvGrpSpPr/>
          <p:nvPr/>
        </p:nvGrpSpPr>
        <p:grpSpPr>
          <a:xfrm>
            <a:off x="247650" y="3630343"/>
            <a:ext cx="2057400" cy="3380057"/>
            <a:chOff x="247650" y="3630343"/>
            <a:chExt cx="2057400" cy="3380057"/>
          </a:xfrm>
        </p:grpSpPr>
        <p:sp>
          <p:nvSpPr>
            <p:cNvPr id="22" name="Rectangle 21">
              <a:extLst>
                <a:ext uri="{FF2B5EF4-FFF2-40B4-BE49-F238E27FC236}">
                  <a16:creationId xmlns:a16="http://schemas.microsoft.com/office/drawing/2014/main" id="{D8F43A0E-EA5F-1047-9FA2-C251878A1D94}"/>
                </a:ext>
              </a:extLst>
            </p:cNvPr>
            <p:cNvSpPr/>
            <p:nvPr/>
          </p:nvSpPr>
          <p:spPr>
            <a:xfrm>
              <a:off x="247650" y="3630343"/>
              <a:ext cx="2057400" cy="3380057"/>
            </a:xfrm>
            <a:prstGeom prst="rect">
              <a:avLst/>
            </a:prstGeom>
            <a:solidFill>
              <a:srgbClr val="1D4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6863BD3-D5E6-824E-BD22-7EFEDA32EB2B}"/>
                </a:ext>
              </a:extLst>
            </p:cNvPr>
            <p:cNvSpPr txBox="1"/>
            <p:nvPr/>
          </p:nvSpPr>
          <p:spPr>
            <a:xfrm>
              <a:off x="247650" y="4967613"/>
              <a:ext cx="2057400" cy="1015663"/>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(bloodstream of the person with BBV)</a:t>
              </a:r>
            </a:p>
          </p:txBody>
        </p:sp>
      </p:grpSp>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AU" altLang="en-US" dirty="0"/>
              <a:t>BBV Transmission: </a:t>
            </a:r>
            <a:br>
              <a:rPr lang="en-AU" altLang="en-US" dirty="0"/>
            </a:br>
            <a:r>
              <a:rPr lang="en-AU" altLang="en-US" dirty="0"/>
              <a:t>the ‘ESSE’ Principle</a:t>
            </a:r>
            <a:br>
              <a:rPr lang="en-AU" altLang="en-US" dirty="0"/>
            </a:br>
            <a:r>
              <a:rPr lang="en-AU" altLang="en-US" sz="1400" b="0" dirty="0"/>
              <a:t>Adapted from: Lemon, G and Cogger, S. (2004) </a:t>
            </a:r>
            <a:r>
              <a:rPr lang="en-AU" altLang="en-US" sz="1400" b="0" u="sng" dirty="0"/>
              <a:t>From Talk To Action: Talking </a:t>
            </a:r>
            <a:r>
              <a:rPr lang="en-AU" altLang="en-US" sz="1400" b="0" dirty="0"/>
              <a:t>Plain Herston, Brisbane: QADREC</a:t>
            </a:r>
            <a:endParaRPr lang="en-US" sz="1400" b="0" dirty="0"/>
          </a:p>
        </p:txBody>
      </p:sp>
      <p:grpSp>
        <p:nvGrpSpPr>
          <p:cNvPr id="17" name="Group 16">
            <a:extLst>
              <a:ext uri="{FF2B5EF4-FFF2-40B4-BE49-F238E27FC236}">
                <a16:creationId xmlns:a16="http://schemas.microsoft.com/office/drawing/2014/main" id="{A967C962-2909-9346-B2AA-2B5095EA67CE}"/>
              </a:ext>
            </a:extLst>
          </p:cNvPr>
          <p:cNvGrpSpPr/>
          <p:nvPr/>
        </p:nvGrpSpPr>
        <p:grpSpPr>
          <a:xfrm>
            <a:off x="247650" y="2620178"/>
            <a:ext cx="2057400" cy="2057400"/>
            <a:chOff x="247650" y="2620178"/>
            <a:chExt cx="2057400" cy="2057400"/>
          </a:xfrm>
        </p:grpSpPr>
        <p:sp>
          <p:nvSpPr>
            <p:cNvPr id="8" name="Oval 7">
              <a:extLst>
                <a:ext uri="{FF2B5EF4-FFF2-40B4-BE49-F238E27FC236}">
                  <a16:creationId xmlns:a16="http://schemas.microsoft.com/office/drawing/2014/main" id="{E017A450-2E83-E848-A424-D9E62C82A270}"/>
                </a:ext>
              </a:extLst>
            </p:cNvPr>
            <p:cNvSpPr/>
            <p:nvPr/>
          </p:nvSpPr>
          <p:spPr>
            <a:xfrm>
              <a:off x="247650" y="2620178"/>
              <a:ext cx="2057400" cy="2057400"/>
            </a:xfrm>
            <a:prstGeom prst="ellipse">
              <a:avLst/>
            </a:prstGeom>
            <a:solidFill>
              <a:srgbClr val="1D4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7A435A5-37B8-0845-AB5C-CB7E87272D67}"/>
                </a:ext>
              </a:extLst>
            </p:cNvPr>
            <p:cNvSpPr txBox="1"/>
            <p:nvPr/>
          </p:nvSpPr>
          <p:spPr>
            <a:xfrm>
              <a:off x="247650" y="3418045"/>
              <a:ext cx="2057400" cy="461665"/>
            </a:xfrm>
            <a:prstGeom prst="rect">
              <a:avLst/>
            </a:prstGeom>
            <a:noFill/>
          </p:spPr>
          <p:txBody>
            <a:bodyPr wrap="square" rtlCol="0">
              <a:spAutoFit/>
            </a:bodyPr>
            <a:lstStyle/>
            <a:p>
              <a:pPr algn="ctr"/>
              <a:r>
                <a:rPr lang="en-US" sz="2400" dirty="0">
                  <a:solidFill>
                    <a:schemeClr val="bg1"/>
                  </a:solidFill>
                  <a:latin typeface="Arial" panose="020B0604020202020204" pitchFamily="34" charset="0"/>
                  <a:cs typeface="Arial" panose="020B0604020202020204" pitchFamily="34" charset="0"/>
                </a:rPr>
                <a:t>EXIT</a:t>
              </a:r>
            </a:p>
          </p:txBody>
        </p:sp>
      </p:grpSp>
      <p:grpSp>
        <p:nvGrpSpPr>
          <p:cNvPr id="18" name="Group 17">
            <a:extLst>
              <a:ext uri="{FF2B5EF4-FFF2-40B4-BE49-F238E27FC236}">
                <a16:creationId xmlns:a16="http://schemas.microsoft.com/office/drawing/2014/main" id="{A6083B65-D976-DC4F-8593-6B06F3E4B5E0}"/>
              </a:ext>
            </a:extLst>
          </p:cNvPr>
          <p:cNvGrpSpPr/>
          <p:nvPr/>
        </p:nvGrpSpPr>
        <p:grpSpPr>
          <a:xfrm>
            <a:off x="2444750" y="2620178"/>
            <a:ext cx="2057400" cy="2057400"/>
            <a:chOff x="2444750" y="2620178"/>
            <a:chExt cx="2057400" cy="2057400"/>
          </a:xfrm>
        </p:grpSpPr>
        <p:sp>
          <p:nvSpPr>
            <p:cNvPr id="9" name="Oval 8">
              <a:extLst>
                <a:ext uri="{FF2B5EF4-FFF2-40B4-BE49-F238E27FC236}">
                  <a16:creationId xmlns:a16="http://schemas.microsoft.com/office/drawing/2014/main" id="{68276697-12C1-314A-9040-9050B3C1A712}"/>
                </a:ext>
              </a:extLst>
            </p:cNvPr>
            <p:cNvSpPr/>
            <p:nvPr/>
          </p:nvSpPr>
          <p:spPr>
            <a:xfrm>
              <a:off x="2444750" y="2620178"/>
              <a:ext cx="2057400" cy="2057400"/>
            </a:xfrm>
            <a:prstGeom prst="ellipse">
              <a:avLst/>
            </a:prstGeom>
            <a:solidFill>
              <a:srgbClr val="529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994C30D-939E-4740-A459-BDCDA14221BB}"/>
                </a:ext>
              </a:extLst>
            </p:cNvPr>
            <p:cNvSpPr txBox="1"/>
            <p:nvPr/>
          </p:nvSpPr>
          <p:spPr>
            <a:xfrm>
              <a:off x="2444750" y="3214845"/>
              <a:ext cx="2057400" cy="830997"/>
            </a:xfrm>
            <a:prstGeom prst="rect">
              <a:avLst/>
            </a:prstGeom>
            <a:noFill/>
          </p:spPr>
          <p:txBody>
            <a:bodyPr wrap="square" rtlCol="0">
              <a:spAutoFit/>
            </a:bodyPr>
            <a:lstStyle/>
            <a:p>
              <a:pPr algn="ctr"/>
              <a:r>
                <a:rPr lang="en-US" sz="2400" dirty="0">
                  <a:solidFill>
                    <a:schemeClr val="bg1"/>
                  </a:solidFill>
                  <a:latin typeface="Arial" panose="020B0604020202020204" pitchFamily="34" charset="0"/>
                  <a:cs typeface="Arial" panose="020B0604020202020204" pitchFamily="34" charset="0"/>
                </a:rPr>
                <a:t>SUFFICIENT</a:t>
              </a:r>
            </a:p>
            <a:p>
              <a:pPr algn="ctr"/>
              <a:r>
                <a:rPr lang="en-US" sz="2400" dirty="0">
                  <a:solidFill>
                    <a:schemeClr val="bg1"/>
                  </a:solidFill>
                  <a:latin typeface="Arial" panose="020B0604020202020204" pitchFamily="34" charset="0"/>
                  <a:cs typeface="Arial" panose="020B0604020202020204" pitchFamily="34" charset="0"/>
                </a:rPr>
                <a:t>QUANTITY</a:t>
              </a:r>
            </a:p>
          </p:txBody>
        </p:sp>
      </p:grpSp>
      <p:grpSp>
        <p:nvGrpSpPr>
          <p:cNvPr id="19" name="Group 18">
            <a:extLst>
              <a:ext uri="{FF2B5EF4-FFF2-40B4-BE49-F238E27FC236}">
                <a16:creationId xmlns:a16="http://schemas.microsoft.com/office/drawing/2014/main" id="{55E5A80B-BBCF-2449-8630-29367FF7C428}"/>
              </a:ext>
            </a:extLst>
          </p:cNvPr>
          <p:cNvGrpSpPr/>
          <p:nvPr/>
        </p:nvGrpSpPr>
        <p:grpSpPr>
          <a:xfrm>
            <a:off x="4641850" y="2620178"/>
            <a:ext cx="2057400" cy="2057400"/>
            <a:chOff x="4641850" y="2620178"/>
            <a:chExt cx="2057400" cy="2057400"/>
          </a:xfrm>
        </p:grpSpPr>
        <p:sp>
          <p:nvSpPr>
            <p:cNvPr id="10" name="Oval 9">
              <a:extLst>
                <a:ext uri="{FF2B5EF4-FFF2-40B4-BE49-F238E27FC236}">
                  <a16:creationId xmlns:a16="http://schemas.microsoft.com/office/drawing/2014/main" id="{8369D802-8542-8740-833A-86B9314FD65A}"/>
                </a:ext>
              </a:extLst>
            </p:cNvPr>
            <p:cNvSpPr/>
            <p:nvPr/>
          </p:nvSpPr>
          <p:spPr>
            <a:xfrm>
              <a:off x="4641850" y="2620178"/>
              <a:ext cx="2057400" cy="2057400"/>
            </a:xfrm>
            <a:prstGeom prst="ellipse">
              <a:avLst/>
            </a:prstGeom>
            <a:solidFill>
              <a:srgbClr val="2356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BFEB02E-EBA4-E642-A04C-F913187F9107}"/>
                </a:ext>
              </a:extLst>
            </p:cNvPr>
            <p:cNvSpPr txBox="1"/>
            <p:nvPr/>
          </p:nvSpPr>
          <p:spPr>
            <a:xfrm>
              <a:off x="4641850" y="3418045"/>
              <a:ext cx="2057400" cy="461665"/>
            </a:xfrm>
            <a:prstGeom prst="rect">
              <a:avLst/>
            </a:prstGeom>
            <a:noFill/>
          </p:spPr>
          <p:txBody>
            <a:bodyPr wrap="square" rtlCol="0">
              <a:spAutoFit/>
            </a:bodyPr>
            <a:lstStyle/>
            <a:p>
              <a:pPr algn="ctr"/>
              <a:r>
                <a:rPr lang="en-US" sz="2400" dirty="0">
                  <a:solidFill>
                    <a:schemeClr val="bg1"/>
                  </a:solidFill>
                  <a:latin typeface="Arial" panose="020B0604020202020204" pitchFamily="34" charset="0"/>
                  <a:cs typeface="Arial" panose="020B0604020202020204" pitchFamily="34" charset="0"/>
                </a:rPr>
                <a:t>SURVIVE</a:t>
              </a:r>
            </a:p>
          </p:txBody>
        </p:sp>
      </p:grpSp>
      <p:grpSp>
        <p:nvGrpSpPr>
          <p:cNvPr id="20" name="Group 19">
            <a:extLst>
              <a:ext uri="{FF2B5EF4-FFF2-40B4-BE49-F238E27FC236}">
                <a16:creationId xmlns:a16="http://schemas.microsoft.com/office/drawing/2014/main" id="{B4061BFC-BFE3-5D44-82C7-0F6D06A7F8E6}"/>
              </a:ext>
            </a:extLst>
          </p:cNvPr>
          <p:cNvGrpSpPr/>
          <p:nvPr/>
        </p:nvGrpSpPr>
        <p:grpSpPr>
          <a:xfrm>
            <a:off x="6838950" y="2620178"/>
            <a:ext cx="2057400" cy="2057400"/>
            <a:chOff x="6838950" y="2620178"/>
            <a:chExt cx="2057400" cy="2057400"/>
          </a:xfrm>
        </p:grpSpPr>
        <p:sp>
          <p:nvSpPr>
            <p:cNvPr id="11" name="Oval 10">
              <a:extLst>
                <a:ext uri="{FF2B5EF4-FFF2-40B4-BE49-F238E27FC236}">
                  <a16:creationId xmlns:a16="http://schemas.microsoft.com/office/drawing/2014/main" id="{11E5E66B-04D5-E94A-8C93-B3D6178934CA}"/>
                </a:ext>
              </a:extLst>
            </p:cNvPr>
            <p:cNvSpPr/>
            <p:nvPr/>
          </p:nvSpPr>
          <p:spPr>
            <a:xfrm>
              <a:off x="6838950" y="2620178"/>
              <a:ext cx="2057400" cy="2057400"/>
            </a:xfrm>
            <a:prstGeom prst="ellipse">
              <a:avLst/>
            </a:prstGeom>
            <a:solidFill>
              <a:srgbClr val="8FD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39561619-18C6-0047-9995-A22D796D90FC}"/>
                </a:ext>
              </a:extLst>
            </p:cNvPr>
            <p:cNvSpPr txBox="1"/>
            <p:nvPr/>
          </p:nvSpPr>
          <p:spPr>
            <a:xfrm>
              <a:off x="6838950" y="3418045"/>
              <a:ext cx="2057400" cy="461665"/>
            </a:xfrm>
            <a:prstGeom prst="rect">
              <a:avLst/>
            </a:prstGeom>
            <a:noFill/>
          </p:spPr>
          <p:txBody>
            <a:bodyPr wrap="square" rtlCol="0">
              <a:spAutoFit/>
            </a:bodyPr>
            <a:lstStyle/>
            <a:p>
              <a:pPr algn="ctr"/>
              <a:r>
                <a:rPr lang="en-US" sz="2400" dirty="0">
                  <a:solidFill>
                    <a:schemeClr val="bg1"/>
                  </a:solidFill>
                  <a:latin typeface="Arial" panose="020B0604020202020204" pitchFamily="34" charset="0"/>
                  <a:cs typeface="Arial" panose="020B0604020202020204" pitchFamily="34" charset="0"/>
                </a:rPr>
                <a:t>ENTER</a:t>
              </a:r>
            </a:p>
          </p:txBody>
        </p:sp>
      </p:grpSp>
      <p:grpSp>
        <p:nvGrpSpPr>
          <p:cNvPr id="24" name="Group 23">
            <a:extLst>
              <a:ext uri="{FF2B5EF4-FFF2-40B4-BE49-F238E27FC236}">
                <a16:creationId xmlns:a16="http://schemas.microsoft.com/office/drawing/2014/main" id="{2729A987-AFB6-F24E-A8E5-662E0D896A88}"/>
              </a:ext>
            </a:extLst>
          </p:cNvPr>
          <p:cNvGrpSpPr/>
          <p:nvPr/>
        </p:nvGrpSpPr>
        <p:grpSpPr>
          <a:xfrm>
            <a:off x="2444750" y="3650790"/>
            <a:ext cx="2057400" cy="3380057"/>
            <a:chOff x="247650" y="3630343"/>
            <a:chExt cx="2057400" cy="3380057"/>
          </a:xfrm>
        </p:grpSpPr>
        <p:sp>
          <p:nvSpPr>
            <p:cNvPr id="25" name="Rectangle 24">
              <a:extLst>
                <a:ext uri="{FF2B5EF4-FFF2-40B4-BE49-F238E27FC236}">
                  <a16:creationId xmlns:a16="http://schemas.microsoft.com/office/drawing/2014/main" id="{F7C4A4B6-23D4-CD43-9E90-4B2743F077A2}"/>
                </a:ext>
              </a:extLst>
            </p:cNvPr>
            <p:cNvSpPr/>
            <p:nvPr/>
          </p:nvSpPr>
          <p:spPr>
            <a:xfrm>
              <a:off x="247650" y="3630343"/>
              <a:ext cx="2057400" cy="3380057"/>
            </a:xfrm>
            <a:prstGeom prst="rect">
              <a:avLst/>
            </a:prstGeom>
            <a:solidFill>
              <a:srgbClr val="529C3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64B54CE7-00E5-0C4A-BA74-61A51D6CC5B6}"/>
                </a:ext>
              </a:extLst>
            </p:cNvPr>
            <p:cNvSpPr txBox="1"/>
            <p:nvPr/>
          </p:nvSpPr>
          <p:spPr>
            <a:xfrm>
              <a:off x="247650" y="4967613"/>
              <a:ext cx="2057400" cy="1323439"/>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(depends on many factors including viral load)</a:t>
              </a:r>
            </a:p>
          </p:txBody>
        </p:sp>
      </p:grpSp>
      <p:grpSp>
        <p:nvGrpSpPr>
          <p:cNvPr id="27" name="Group 26">
            <a:extLst>
              <a:ext uri="{FF2B5EF4-FFF2-40B4-BE49-F238E27FC236}">
                <a16:creationId xmlns:a16="http://schemas.microsoft.com/office/drawing/2014/main" id="{BF15A3AD-8D1A-224D-B632-354A7A14AF00}"/>
              </a:ext>
            </a:extLst>
          </p:cNvPr>
          <p:cNvGrpSpPr/>
          <p:nvPr/>
        </p:nvGrpSpPr>
        <p:grpSpPr>
          <a:xfrm>
            <a:off x="4641850" y="3641186"/>
            <a:ext cx="2057400" cy="3380057"/>
            <a:chOff x="247650" y="3630343"/>
            <a:chExt cx="2057400" cy="3380057"/>
          </a:xfrm>
        </p:grpSpPr>
        <p:sp>
          <p:nvSpPr>
            <p:cNvPr id="28" name="Rectangle 27">
              <a:extLst>
                <a:ext uri="{FF2B5EF4-FFF2-40B4-BE49-F238E27FC236}">
                  <a16:creationId xmlns:a16="http://schemas.microsoft.com/office/drawing/2014/main" id="{0FE828E3-2262-8841-9864-B846B47B05F5}"/>
                </a:ext>
              </a:extLst>
            </p:cNvPr>
            <p:cNvSpPr/>
            <p:nvPr/>
          </p:nvSpPr>
          <p:spPr>
            <a:xfrm>
              <a:off x="247650" y="3630343"/>
              <a:ext cx="2057400" cy="3380057"/>
            </a:xfrm>
            <a:prstGeom prst="rect">
              <a:avLst/>
            </a:prstGeom>
            <a:solidFill>
              <a:srgbClr val="23569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7F67648-AD06-EE4B-B7BF-5B06604ECEB5}"/>
                </a:ext>
              </a:extLst>
            </p:cNvPr>
            <p:cNvSpPr txBox="1"/>
            <p:nvPr/>
          </p:nvSpPr>
          <p:spPr>
            <a:xfrm>
              <a:off x="247650" y="4967613"/>
              <a:ext cx="2057400" cy="1323439"/>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(in the environment between people)</a:t>
              </a:r>
            </a:p>
          </p:txBody>
        </p:sp>
      </p:grpSp>
      <p:grpSp>
        <p:nvGrpSpPr>
          <p:cNvPr id="30" name="Group 29">
            <a:extLst>
              <a:ext uri="{FF2B5EF4-FFF2-40B4-BE49-F238E27FC236}">
                <a16:creationId xmlns:a16="http://schemas.microsoft.com/office/drawing/2014/main" id="{0F230DDC-2B1F-0340-9806-7E797FC52954}"/>
              </a:ext>
            </a:extLst>
          </p:cNvPr>
          <p:cNvGrpSpPr/>
          <p:nvPr/>
        </p:nvGrpSpPr>
        <p:grpSpPr>
          <a:xfrm>
            <a:off x="6838950" y="3630343"/>
            <a:ext cx="2057400" cy="3380057"/>
            <a:chOff x="247650" y="3630343"/>
            <a:chExt cx="2057400" cy="3380057"/>
          </a:xfrm>
        </p:grpSpPr>
        <p:sp>
          <p:nvSpPr>
            <p:cNvPr id="31" name="Rectangle 30">
              <a:extLst>
                <a:ext uri="{FF2B5EF4-FFF2-40B4-BE49-F238E27FC236}">
                  <a16:creationId xmlns:a16="http://schemas.microsoft.com/office/drawing/2014/main" id="{929EADB1-1767-B54F-845D-5569F7387BA2}"/>
                </a:ext>
              </a:extLst>
            </p:cNvPr>
            <p:cNvSpPr/>
            <p:nvPr/>
          </p:nvSpPr>
          <p:spPr>
            <a:xfrm>
              <a:off x="247650" y="3630343"/>
              <a:ext cx="2057400" cy="3380057"/>
            </a:xfrm>
            <a:prstGeom prst="rect">
              <a:avLst/>
            </a:prstGeom>
            <a:solidFill>
              <a:srgbClr val="8FDA56">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A965F06B-2E0E-7A4B-A965-1617EFA81E35}"/>
                </a:ext>
              </a:extLst>
            </p:cNvPr>
            <p:cNvSpPr txBox="1"/>
            <p:nvPr/>
          </p:nvSpPr>
          <p:spPr>
            <a:xfrm>
              <a:off x="247650" y="4967613"/>
              <a:ext cx="2057400" cy="1015663"/>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(bloodstream of the person without BBV)</a:t>
              </a:r>
            </a:p>
          </p:txBody>
        </p:sp>
      </p:grpSp>
    </p:spTree>
    <p:extLst>
      <p:ext uri="{BB962C8B-B14F-4D97-AF65-F5344CB8AC3E}">
        <p14:creationId xmlns:p14="http://schemas.microsoft.com/office/powerpoint/2010/main" val="196956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250" fill="hold"/>
                                        <p:tgtEl>
                                          <p:spTgt spid="17"/>
                                        </p:tgtEl>
                                        <p:attrNameLst>
                                          <p:attrName>ppt_x</p:attrName>
                                        </p:attrNameLst>
                                      </p:cBhvr>
                                      <p:tavLst>
                                        <p:tav tm="0">
                                          <p:val>
                                            <p:strVal val="#ppt_x"/>
                                          </p:val>
                                        </p:tav>
                                        <p:tav tm="100000">
                                          <p:val>
                                            <p:strVal val="#ppt_x"/>
                                          </p:val>
                                        </p:tav>
                                      </p:tavLst>
                                    </p:anim>
                                    <p:anim calcmode="lin" valueType="num">
                                      <p:cBhvr additive="base">
                                        <p:cTn id="8"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250" fill="hold"/>
                                        <p:tgtEl>
                                          <p:spTgt spid="18"/>
                                        </p:tgtEl>
                                        <p:attrNameLst>
                                          <p:attrName>ppt_x</p:attrName>
                                        </p:attrNameLst>
                                      </p:cBhvr>
                                      <p:tavLst>
                                        <p:tav tm="0">
                                          <p:val>
                                            <p:strVal val="#ppt_x"/>
                                          </p:val>
                                        </p:tav>
                                        <p:tav tm="100000">
                                          <p:val>
                                            <p:strVal val="#ppt_x"/>
                                          </p:val>
                                        </p:tav>
                                      </p:tavLst>
                                    </p:anim>
                                    <p:anim calcmode="lin" valueType="num">
                                      <p:cBhvr additive="base">
                                        <p:cTn id="19"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250" fill="hold"/>
                                        <p:tgtEl>
                                          <p:spTgt spid="19"/>
                                        </p:tgtEl>
                                        <p:attrNameLst>
                                          <p:attrName>ppt_x</p:attrName>
                                        </p:attrNameLst>
                                      </p:cBhvr>
                                      <p:tavLst>
                                        <p:tav tm="0">
                                          <p:val>
                                            <p:strVal val="#ppt_x"/>
                                          </p:val>
                                        </p:tav>
                                        <p:tav tm="100000">
                                          <p:val>
                                            <p:strVal val="#ppt_x"/>
                                          </p:val>
                                        </p:tav>
                                      </p:tavLst>
                                    </p:anim>
                                    <p:anim calcmode="lin" valueType="num">
                                      <p:cBhvr additive="base">
                                        <p:cTn id="3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250" fill="hold"/>
                                        <p:tgtEl>
                                          <p:spTgt spid="20"/>
                                        </p:tgtEl>
                                        <p:attrNameLst>
                                          <p:attrName>ppt_x</p:attrName>
                                        </p:attrNameLst>
                                      </p:cBhvr>
                                      <p:tavLst>
                                        <p:tav tm="0">
                                          <p:val>
                                            <p:strVal val="#ppt_x"/>
                                          </p:val>
                                        </p:tav>
                                        <p:tav tm="100000">
                                          <p:val>
                                            <p:strVal val="#ppt_x"/>
                                          </p:val>
                                        </p:tav>
                                      </p:tavLst>
                                    </p:anim>
                                    <p:anim calcmode="lin" valueType="num">
                                      <p:cBhvr additive="base">
                                        <p:cTn id="41"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able 32">
            <a:extLst>
              <a:ext uri="{FF2B5EF4-FFF2-40B4-BE49-F238E27FC236}">
                <a16:creationId xmlns:a16="http://schemas.microsoft.com/office/drawing/2014/main" id="{A7D5410B-154D-1B48-8109-BEA3AFC5A36C}"/>
              </a:ext>
            </a:extLst>
          </p:cNvPr>
          <p:cNvGraphicFramePr>
            <a:graphicFrameLocks noGrp="1"/>
          </p:cNvGraphicFramePr>
          <p:nvPr>
            <p:extLst>
              <p:ext uri="{D42A27DB-BD31-4B8C-83A1-F6EECF244321}">
                <p14:modId xmlns:p14="http://schemas.microsoft.com/office/powerpoint/2010/main" val="990858634"/>
              </p:ext>
            </p:extLst>
          </p:nvPr>
        </p:nvGraphicFramePr>
        <p:xfrm>
          <a:off x="431800" y="180975"/>
          <a:ext cx="8280400" cy="6491290"/>
        </p:xfrm>
        <a:graphic>
          <a:graphicData uri="http://schemas.openxmlformats.org/drawingml/2006/table">
            <a:tbl>
              <a:tblPr firstRow="1" bandRow="1">
                <a:tableStyleId>{5C22544A-7EE6-4342-B048-85BDC9FD1C3A}</a:tableStyleId>
              </a:tblPr>
              <a:tblGrid>
                <a:gridCol w="2070100">
                  <a:extLst>
                    <a:ext uri="{9D8B030D-6E8A-4147-A177-3AD203B41FA5}">
                      <a16:colId xmlns:a16="http://schemas.microsoft.com/office/drawing/2014/main" val="20000"/>
                    </a:ext>
                  </a:extLst>
                </a:gridCol>
                <a:gridCol w="2070100">
                  <a:extLst>
                    <a:ext uri="{9D8B030D-6E8A-4147-A177-3AD203B41FA5}">
                      <a16:colId xmlns:a16="http://schemas.microsoft.com/office/drawing/2014/main" val="20001"/>
                    </a:ext>
                  </a:extLst>
                </a:gridCol>
                <a:gridCol w="2070100">
                  <a:extLst>
                    <a:ext uri="{9D8B030D-6E8A-4147-A177-3AD203B41FA5}">
                      <a16:colId xmlns:a16="http://schemas.microsoft.com/office/drawing/2014/main" val="20003"/>
                    </a:ext>
                  </a:extLst>
                </a:gridCol>
                <a:gridCol w="2070100">
                  <a:extLst>
                    <a:ext uri="{9D8B030D-6E8A-4147-A177-3AD203B41FA5}">
                      <a16:colId xmlns:a16="http://schemas.microsoft.com/office/drawing/2014/main" val="20004"/>
                    </a:ext>
                  </a:extLst>
                </a:gridCol>
              </a:tblGrid>
              <a:tr h="691707">
                <a:tc>
                  <a:txBody>
                    <a:bodyPr/>
                    <a:lstStyle/>
                    <a:p>
                      <a:r>
                        <a:rPr lang="en-US" sz="1800" dirty="0">
                          <a:latin typeface="Arial" panose="020B0604020202020204" pitchFamily="34" charset="0"/>
                          <a:cs typeface="Arial" panose="020B0604020202020204" pitchFamily="34" charset="0"/>
                        </a:rPr>
                        <a:t>Virus</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HIV</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Hepatitis B (HBV)</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Hepatitis C (HCV)</a:t>
                      </a:r>
                      <a:endParaRPr lang="en-AU" sz="1800" dirty="0">
                        <a:latin typeface="Arial" panose="020B0604020202020204" pitchFamily="34" charset="0"/>
                        <a:cs typeface="Arial" panose="020B0604020202020204" pitchFamily="34" charset="0"/>
                      </a:endParaRPr>
                    </a:p>
                  </a:txBody>
                  <a:tcPr marL="91439" marR="91439" marT="45699" marB="45699"/>
                </a:tc>
                <a:extLst>
                  <a:ext uri="{0D108BD9-81ED-4DB2-BD59-A6C34878D82A}">
                    <a16:rowId xmlns:a16="http://schemas.microsoft.com/office/drawing/2014/main" val="10000"/>
                  </a:ext>
                </a:extLst>
              </a:tr>
              <a:tr h="1284626">
                <a:tc>
                  <a:txBody>
                    <a:bodyPr/>
                    <a:lstStyle/>
                    <a:p>
                      <a:r>
                        <a:rPr lang="en-US" sz="1800" dirty="0">
                          <a:latin typeface="Arial" panose="020B0604020202020204" pitchFamily="34" charset="0"/>
                          <a:cs typeface="Arial" panose="020B0604020202020204" pitchFamily="34" charset="0"/>
                        </a:rPr>
                        <a:t>Transmission </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Blood-blood, sexual fluids, mother-baby, breast milk</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Blood-blood, sexual fluids, mother-baby</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Blood-blood only.</a:t>
                      </a:r>
                    </a:p>
                    <a:p>
                      <a:r>
                        <a:rPr lang="en-US" sz="1800" dirty="0">
                          <a:latin typeface="Arial" panose="020B0604020202020204" pitchFamily="34" charset="0"/>
                          <a:cs typeface="Arial" panose="020B0604020202020204" pitchFamily="34" charset="0"/>
                        </a:rPr>
                        <a:t>Possible during child-birth</a:t>
                      </a:r>
                      <a:endParaRPr lang="en-AU" sz="1800" dirty="0">
                        <a:latin typeface="Arial" panose="020B0604020202020204" pitchFamily="34" charset="0"/>
                        <a:cs typeface="Arial" panose="020B0604020202020204" pitchFamily="34" charset="0"/>
                      </a:endParaRPr>
                    </a:p>
                  </a:txBody>
                  <a:tcPr marL="91439" marR="91439" marT="45699" marB="45699"/>
                </a:tc>
                <a:extLst>
                  <a:ext uri="{0D108BD9-81ED-4DB2-BD59-A6C34878D82A}">
                    <a16:rowId xmlns:a16="http://schemas.microsoft.com/office/drawing/2014/main" val="10001"/>
                  </a:ext>
                </a:extLst>
              </a:tr>
              <a:tr h="400651">
                <a:tc>
                  <a:txBody>
                    <a:bodyPr/>
                    <a:lstStyle/>
                    <a:p>
                      <a:r>
                        <a:rPr lang="en-US" sz="1800" dirty="0">
                          <a:latin typeface="Arial" panose="020B0604020202020204" pitchFamily="34" charset="0"/>
                          <a:cs typeface="Arial" panose="020B0604020202020204" pitchFamily="34" charset="0"/>
                        </a:rPr>
                        <a:t>Vaccination</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No</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Yes</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No</a:t>
                      </a:r>
                      <a:endParaRPr lang="en-AU" sz="1800" dirty="0">
                        <a:latin typeface="Arial" panose="020B0604020202020204" pitchFamily="34" charset="0"/>
                        <a:cs typeface="Arial" panose="020B0604020202020204" pitchFamily="34" charset="0"/>
                      </a:endParaRPr>
                    </a:p>
                  </a:txBody>
                  <a:tcPr marL="91439" marR="91439" marT="45699" marB="45699"/>
                </a:tc>
                <a:extLst>
                  <a:ext uri="{0D108BD9-81ED-4DB2-BD59-A6C34878D82A}">
                    <a16:rowId xmlns:a16="http://schemas.microsoft.com/office/drawing/2014/main" val="10002"/>
                  </a:ext>
                </a:extLst>
              </a:tr>
              <a:tr h="691711">
                <a:tc>
                  <a:txBody>
                    <a:bodyPr/>
                    <a:lstStyle/>
                    <a:p>
                      <a:r>
                        <a:rPr lang="en-US" sz="1800" dirty="0">
                          <a:latin typeface="Arial" panose="020B0604020202020204" pitchFamily="34" charset="0"/>
                          <a:cs typeface="Arial" panose="020B0604020202020204" pitchFamily="34" charset="0"/>
                        </a:rPr>
                        <a:t>Cure for chronic infection</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No</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No</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Yes</a:t>
                      </a:r>
                      <a:endParaRPr lang="en-AU" sz="1800" dirty="0">
                        <a:latin typeface="Arial" panose="020B0604020202020204" pitchFamily="34" charset="0"/>
                        <a:cs typeface="Arial" panose="020B0604020202020204" pitchFamily="34" charset="0"/>
                      </a:endParaRPr>
                    </a:p>
                  </a:txBody>
                  <a:tcPr marL="91439" marR="91439" marT="45699" marB="45699"/>
                </a:tc>
                <a:extLst>
                  <a:ext uri="{0D108BD9-81ED-4DB2-BD59-A6C34878D82A}">
                    <a16:rowId xmlns:a16="http://schemas.microsoft.com/office/drawing/2014/main" val="10003"/>
                  </a:ext>
                </a:extLst>
              </a:tr>
              <a:tr h="400651">
                <a:tc>
                  <a:txBody>
                    <a:bodyPr/>
                    <a:lstStyle/>
                    <a:p>
                      <a:r>
                        <a:rPr lang="en-US" sz="1800" dirty="0">
                          <a:latin typeface="Arial" panose="020B0604020202020204" pitchFamily="34" charset="0"/>
                          <a:cs typeface="Arial" panose="020B0604020202020204" pitchFamily="34" charset="0"/>
                        </a:rPr>
                        <a:t>Treatment</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Yes</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Yes</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Yes</a:t>
                      </a:r>
                      <a:endParaRPr lang="en-AU" sz="1800" dirty="0">
                        <a:latin typeface="Arial" panose="020B0604020202020204" pitchFamily="34" charset="0"/>
                        <a:cs typeface="Arial" panose="020B0604020202020204" pitchFamily="34" charset="0"/>
                      </a:endParaRPr>
                    </a:p>
                  </a:txBody>
                  <a:tcPr marL="91439" marR="91439" marT="45699" marB="45699"/>
                </a:tc>
                <a:extLst>
                  <a:ext uri="{0D108BD9-81ED-4DB2-BD59-A6C34878D82A}">
                    <a16:rowId xmlns:a16="http://schemas.microsoft.com/office/drawing/2014/main" val="10004"/>
                  </a:ext>
                </a:extLst>
              </a:tr>
              <a:tr h="1284626">
                <a:tc>
                  <a:txBody>
                    <a:bodyPr/>
                    <a:lstStyle/>
                    <a:p>
                      <a:r>
                        <a:rPr lang="en-US" sz="1800" dirty="0">
                          <a:latin typeface="Arial" panose="020B0604020202020204" pitchFamily="34" charset="0"/>
                          <a:cs typeface="Arial" panose="020B0604020202020204" pitchFamily="34" charset="0"/>
                        </a:rPr>
                        <a:t>Prevention</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Blood awareness, safer sex, PREP/PEP and treatment/testing</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Vaccination, blood awareness, safer sex, testing</a:t>
                      </a:r>
                      <a:endParaRPr lang="en-AU" sz="1800" dirty="0">
                        <a:latin typeface="Arial" panose="020B0604020202020204" pitchFamily="34" charset="0"/>
                        <a:cs typeface="Arial" panose="020B0604020202020204" pitchFamily="34" charset="0"/>
                      </a:endParaRPr>
                    </a:p>
                  </a:txBody>
                  <a:tcPr marL="91439" marR="91439" marT="45699" marB="45699"/>
                </a:tc>
                <a:tc>
                  <a:txBody>
                    <a:bodyPr/>
                    <a:lstStyle/>
                    <a:p>
                      <a:r>
                        <a:rPr lang="en-US" sz="1800" dirty="0">
                          <a:latin typeface="Arial" panose="020B0604020202020204" pitchFamily="34" charset="0"/>
                          <a:cs typeface="Arial" panose="020B0604020202020204" pitchFamily="34" charset="0"/>
                        </a:rPr>
                        <a:t>Blood awareness, get tested / treated / cured</a:t>
                      </a:r>
                      <a:endParaRPr lang="en-AU" sz="1800" dirty="0">
                        <a:latin typeface="Arial" panose="020B0604020202020204" pitchFamily="34" charset="0"/>
                        <a:cs typeface="Arial" panose="020B0604020202020204" pitchFamily="34" charset="0"/>
                      </a:endParaRPr>
                    </a:p>
                  </a:txBody>
                  <a:tcPr marL="91439" marR="91439" marT="45699" marB="45699"/>
                </a:tc>
                <a:extLst>
                  <a:ext uri="{0D108BD9-81ED-4DB2-BD59-A6C34878D82A}">
                    <a16:rowId xmlns:a16="http://schemas.microsoft.com/office/drawing/2014/main" val="10005"/>
                  </a:ext>
                </a:extLst>
              </a:tr>
              <a:tr h="1737317">
                <a:tc>
                  <a:txBody>
                    <a:bodyPr/>
                    <a:lstStyle/>
                    <a:p>
                      <a:r>
                        <a:rPr lang="en-AU" sz="1800" dirty="0">
                          <a:latin typeface="Arial" panose="020B0604020202020204" pitchFamily="34" charset="0"/>
                          <a:cs typeface="Arial" panose="020B0604020202020204" pitchFamily="34" charset="0"/>
                        </a:rPr>
                        <a:t>Number of people diagnosed?</a:t>
                      </a:r>
                    </a:p>
                  </a:txBody>
                  <a:tcPr marL="91439" marR="91439" marT="45699" marB="45699"/>
                </a:tc>
                <a:tc>
                  <a:txBody>
                    <a:bodyPr/>
                    <a:lstStyle/>
                    <a:p>
                      <a:r>
                        <a:rPr lang="en-AU" sz="1800" dirty="0">
                          <a:latin typeface="Arial" panose="020B0604020202020204" pitchFamily="34" charset="0"/>
                          <a:cs typeface="Arial" panose="020B0604020202020204" pitchFamily="34" charset="0"/>
                        </a:rPr>
                        <a:t>At end 2016, est. 26,444 people living with HIV</a:t>
                      </a:r>
                    </a:p>
                  </a:txBody>
                  <a:tcPr marL="91439" marR="91439" marT="45699" marB="45699"/>
                </a:tc>
                <a:tc>
                  <a:txBody>
                    <a:bodyPr/>
                    <a:lstStyle/>
                    <a:p>
                      <a:r>
                        <a:rPr lang="en-AU" sz="1800" dirty="0">
                          <a:latin typeface="Arial" panose="020B0604020202020204" pitchFamily="34" charset="0"/>
                          <a:cs typeface="Arial" panose="020B0604020202020204" pitchFamily="34" charset="0"/>
                        </a:rPr>
                        <a:t>Est. more than 230,000 people living with Chronic HBV</a:t>
                      </a:r>
                    </a:p>
                  </a:txBody>
                  <a:tcPr marL="91439" marR="91439" marT="45699" marB="45699"/>
                </a:tc>
                <a:tc>
                  <a:txBody>
                    <a:bodyPr/>
                    <a:lstStyle/>
                    <a:p>
                      <a:r>
                        <a:rPr lang="en-AU" sz="1800" dirty="0">
                          <a:latin typeface="Arial" panose="020B0604020202020204" pitchFamily="34" charset="0"/>
                          <a:cs typeface="Arial" panose="020B0604020202020204" pitchFamily="34" charset="0"/>
                        </a:rPr>
                        <a:t>Peaked at est. 227,306 people in early 2016. Significant decline since treatment access</a:t>
                      </a:r>
                    </a:p>
                  </a:txBody>
                  <a:tcPr marL="91439" marR="91439" marT="45699" marB="45699"/>
                </a:tc>
                <a:extLst>
                  <a:ext uri="{0D108BD9-81ED-4DB2-BD59-A6C34878D82A}">
                    <a16:rowId xmlns:a16="http://schemas.microsoft.com/office/drawing/2014/main" val="3601167061"/>
                  </a:ext>
                </a:extLst>
              </a:tr>
            </a:tbl>
          </a:graphicData>
        </a:graphic>
      </p:graphicFrame>
    </p:spTree>
    <p:extLst>
      <p:ext uri="{BB962C8B-B14F-4D97-AF65-F5344CB8AC3E}">
        <p14:creationId xmlns:p14="http://schemas.microsoft.com/office/powerpoint/2010/main" val="7401371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C0689-AD1D-A540-9979-D2774CFDC50C}"/>
              </a:ext>
            </a:extLst>
          </p:cNvPr>
          <p:cNvSpPr>
            <a:spLocks noGrp="1"/>
          </p:cNvSpPr>
          <p:nvPr>
            <p:ph type="ctrTitle"/>
          </p:nvPr>
        </p:nvSpPr>
        <p:spPr>
          <a:xfrm>
            <a:off x="0" y="800100"/>
            <a:ext cx="9144000" cy="1277957"/>
          </a:xfrm>
        </p:spPr>
        <p:txBody>
          <a:bodyPr/>
          <a:lstStyle/>
          <a:p>
            <a:r>
              <a:rPr lang="en-US" altLang="en-US" dirty="0">
                <a:cs typeface="Times New Roman" panose="02020603050405020304" pitchFamily="18" charset="0"/>
              </a:rPr>
              <a:t>Education messages: HIV</a:t>
            </a:r>
            <a:endParaRPr lang="en-US" b="0" dirty="0"/>
          </a:p>
        </p:txBody>
      </p:sp>
      <p:sp>
        <p:nvSpPr>
          <p:cNvPr id="3" name="TextBox 2">
            <a:extLst>
              <a:ext uri="{FF2B5EF4-FFF2-40B4-BE49-F238E27FC236}">
                <a16:creationId xmlns:a16="http://schemas.microsoft.com/office/drawing/2014/main" id="{3E3052DA-21F3-BF46-AADF-99F286BB4F46}"/>
              </a:ext>
            </a:extLst>
          </p:cNvPr>
          <p:cNvSpPr txBox="1"/>
          <p:nvPr/>
        </p:nvSpPr>
        <p:spPr>
          <a:xfrm>
            <a:off x="571652" y="2339095"/>
            <a:ext cx="8180790" cy="3939540"/>
          </a:xfrm>
          <a:prstGeom prst="rect">
            <a:avLst/>
          </a:prstGeom>
          <a:noFill/>
        </p:spPr>
        <p:txBody>
          <a:bodyPr wrap="square" rtlCol="0">
            <a:spAutoFit/>
          </a:bodyPr>
          <a:lstStyle/>
          <a:p>
            <a:pPr marL="342900" indent="-342900">
              <a:spcAft>
                <a:spcPts val="600"/>
              </a:spcAft>
              <a:buFont typeface="Arial" panose="020B0604020202020204" pitchFamily="34" charset="0"/>
              <a:buChar char="•"/>
              <a:defRPr/>
            </a:pPr>
            <a:r>
              <a:rPr lang="en-US" sz="2000" dirty="0">
                <a:latin typeface="Arial" panose="020B0604020202020204" pitchFamily="34" charset="0"/>
                <a:cs typeface="Arial" panose="020B0604020202020204" pitchFamily="34" charset="0"/>
              </a:rPr>
              <a:t>In 2016, there were 1013 cases of newly acquired HIV</a:t>
            </a:r>
            <a:endParaRPr lang="en-AU" sz="20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US" sz="2000" dirty="0">
                <a:latin typeface="Arial" panose="020B0604020202020204" pitchFamily="34" charset="0"/>
                <a:cs typeface="Arial" panose="020B0604020202020204" pitchFamily="34" charset="0"/>
              </a:rPr>
              <a:t>HIV prevalence is below 1% among people attending NSPs</a:t>
            </a:r>
          </a:p>
          <a:p>
            <a:pPr marL="342900" indent="-342900">
              <a:spcAft>
                <a:spcPts val="600"/>
              </a:spcAft>
              <a:buFont typeface="Arial" panose="020B0604020202020204" pitchFamily="34" charset="0"/>
              <a:buChar char="•"/>
              <a:defRPr/>
            </a:pPr>
            <a:r>
              <a:rPr lang="en-US" altLang="en-US" sz="2000" dirty="0">
                <a:latin typeface="Arial" panose="020B0604020202020204" pitchFamily="34" charset="0"/>
                <a:cs typeface="Arial" panose="020B0604020202020204" pitchFamily="34" charset="0"/>
              </a:rPr>
              <a:t>Practice safer sex – use condoms and water based lubricant and dental dams, get treated and viral load undetected</a:t>
            </a:r>
          </a:p>
          <a:p>
            <a:pPr marL="342900" indent="-342900">
              <a:spcAft>
                <a:spcPts val="600"/>
              </a:spcAft>
              <a:buFont typeface="Arial" panose="020B0604020202020204" pitchFamily="34" charset="0"/>
              <a:buChar char="•"/>
              <a:defRPr/>
            </a:pPr>
            <a:r>
              <a:rPr lang="en-US" altLang="en-US" sz="2000" dirty="0" err="1">
                <a:latin typeface="Arial" panose="020B0604020202020204" pitchFamily="34" charset="0"/>
                <a:cs typeface="Arial" panose="020B0604020202020204" pitchFamily="34" charset="0"/>
              </a:rPr>
              <a:t>PrEP</a:t>
            </a:r>
            <a:r>
              <a:rPr lang="en-US" altLang="en-US" sz="2000" dirty="0">
                <a:latin typeface="Arial" panose="020B0604020202020204" pitchFamily="34" charset="0"/>
                <a:cs typeface="Arial" panose="020B0604020202020204" pitchFamily="34" charset="0"/>
              </a:rPr>
              <a:t> (available on PBS) and PEP are available. Direct clients to their friendly GP or sexual health service </a:t>
            </a:r>
          </a:p>
          <a:p>
            <a:pPr marL="342900" indent="-342900">
              <a:spcAft>
                <a:spcPts val="600"/>
              </a:spcAft>
              <a:buFont typeface="Arial" panose="020B0604020202020204" pitchFamily="34" charset="0"/>
              <a:buChar char="•"/>
              <a:defRPr/>
            </a:pPr>
            <a:r>
              <a:rPr lang="en-US" altLang="en-US" sz="2000" dirty="0">
                <a:latin typeface="Arial" panose="020B0604020202020204" pitchFamily="34" charset="0"/>
                <a:cs typeface="Arial" panose="020B0604020202020204" pitchFamily="34" charset="0"/>
              </a:rPr>
              <a:t>There is no cure for infection with HIV but we can end HIV by preventing transmission</a:t>
            </a:r>
            <a:endParaRPr lang="en-AU" altLang="en-US" sz="2000" dirty="0">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defRPr/>
            </a:pPr>
            <a:r>
              <a:rPr lang="en-US" altLang="en-US" sz="2000" dirty="0">
                <a:latin typeface="Arial" panose="020B0604020202020204" pitchFamily="34" charset="0"/>
                <a:cs typeface="Arial" panose="020B0604020202020204" pitchFamily="34" charset="0"/>
              </a:rPr>
              <a:t>HIV is not AIDS and lifespans, with treatment, shouldn’t be shortened</a:t>
            </a:r>
          </a:p>
          <a:p>
            <a:pPr marL="342900" indent="-342900">
              <a:spcAft>
                <a:spcPts val="600"/>
              </a:spcAft>
              <a:buFont typeface="Arial" panose="020B0604020202020204" pitchFamily="34" charset="0"/>
              <a:buChar char="•"/>
              <a:defRPr/>
            </a:pPr>
            <a:r>
              <a:rPr lang="en-US" altLang="en-US" sz="2000" dirty="0">
                <a:latin typeface="Arial" panose="020B0604020202020204" pitchFamily="34" charset="0"/>
                <a:cs typeface="Arial" panose="020B0604020202020204" pitchFamily="34" charset="0"/>
              </a:rPr>
              <a:t>Rapid HIV tests are available to get results in 20 minutes</a:t>
            </a:r>
          </a:p>
        </p:txBody>
      </p:sp>
    </p:spTree>
    <p:extLst>
      <p:ext uri="{BB962C8B-B14F-4D97-AF65-F5344CB8AC3E}">
        <p14:creationId xmlns:p14="http://schemas.microsoft.com/office/powerpoint/2010/main" val="4099701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oH MSPowerPoint template_standard" id="{BE842267-48E4-2047-AAB2-159FDCDD7ABA}" vid="{BBD2549B-3648-CD4B-B285-3B5D67FDF9E5}"/>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4782</TotalTime>
  <Words>2970</Words>
  <Application>Microsoft Macintosh PowerPoint</Application>
  <PresentationFormat>On-screen Show (4:3)</PresentationFormat>
  <Paragraphs>355</Paragraphs>
  <Slides>44</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44</vt:i4>
      </vt:variant>
    </vt:vector>
  </HeadingPairs>
  <TitlesOfParts>
    <vt:vector size="56" baseType="lpstr">
      <vt:lpstr>ＭＳ Ｐゴシック</vt:lpstr>
      <vt:lpstr>ＭＳ Ｐゴシック</vt:lpstr>
      <vt:lpstr>Arial</vt:lpstr>
      <vt:lpstr>Arial Narrow</vt:lpstr>
      <vt:lpstr>Calibri</vt:lpstr>
      <vt:lpstr>Calibri Light</vt:lpstr>
      <vt:lpstr>Helvetica</vt:lpstr>
      <vt:lpstr>Times New Roman</vt:lpstr>
      <vt:lpstr>Wingdings</vt:lpstr>
      <vt:lpstr>Wingdings 3</vt:lpstr>
      <vt:lpstr>Office Theme</vt:lpstr>
      <vt:lpstr>Custom Design</vt:lpstr>
      <vt:lpstr>Queensland Needle Syringe Program</vt:lpstr>
      <vt:lpstr>Training Overview</vt:lpstr>
      <vt:lpstr>Topic 1</vt:lpstr>
      <vt:lpstr>Overview</vt:lpstr>
      <vt:lpstr>QLD NSPs and BBVs</vt:lpstr>
      <vt:lpstr>Blood Borne Viruses (BBV’s)</vt:lpstr>
      <vt:lpstr>BBV Transmission:  the ‘ESSE’ Principle Adapted from: Lemon, G and Cogger, S. (2004) From Talk To Action: Talking Plain Herston, Brisbane: QADREC</vt:lpstr>
      <vt:lpstr>PowerPoint Presentation</vt:lpstr>
      <vt:lpstr>Education messages: HIV</vt:lpstr>
      <vt:lpstr>Education messages: hepatitis B</vt:lpstr>
      <vt:lpstr>Hepatitis C (HCV) </vt:lpstr>
      <vt:lpstr>Education messages: hepatitis C</vt:lpstr>
      <vt:lpstr>Education messages: BBVs in general</vt:lpstr>
      <vt:lpstr>Hepatitis C: Testing</vt:lpstr>
      <vt:lpstr>Hepatitis C: Genotypes</vt:lpstr>
      <vt:lpstr>Hepatitis C: Treatments</vt:lpstr>
      <vt:lpstr>Hepatitis C: after treatments</vt:lpstr>
      <vt:lpstr>Hepatitis C:  Access to Treatment for people who inject drugs</vt:lpstr>
      <vt:lpstr>Activity</vt:lpstr>
      <vt:lpstr>Safe Disposal</vt:lpstr>
      <vt:lpstr>Needle Stick  Injury (NSI) Risks</vt:lpstr>
      <vt:lpstr>Managing a NSI</vt:lpstr>
      <vt:lpstr>Vein Care</vt:lpstr>
      <vt:lpstr>Arteries and Veins</vt:lpstr>
      <vt:lpstr>Harm Reduction Messages: Arterial injection </vt:lpstr>
      <vt:lpstr>Raising Veins </vt:lpstr>
      <vt:lpstr>How Veins Collapse </vt:lpstr>
      <vt:lpstr>Education messages: Vein Care</vt:lpstr>
      <vt:lpstr>Tourniquets</vt:lpstr>
      <vt:lpstr>Other Infections</vt:lpstr>
      <vt:lpstr>Other Infections</vt:lpstr>
      <vt:lpstr>Abscesses </vt:lpstr>
      <vt:lpstr>Infections – Dirty Hits</vt:lpstr>
      <vt:lpstr>‘Missed hits’ From: Hardacre, Preston and Derricott (2003) Preventing unnecessary vein damage: a briefing paper for those working with injecting drug users Exchange Campaigns: Queensland Health, Brisbane</vt:lpstr>
      <vt:lpstr>Education messages: Secondary infections</vt:lpstr>
      <vt:lpstr>Education messages: Secondary infections</vt:lpstr>
      <vt:lpstr>Looking at the Equipment</vt:lpstr>
      <vt:lpstr>Activity</vt:lpstr>
      <vt:lpstr>Wheel filters - Demonstration </vt:lpstr>
      <vt:lpstr>Overdose</vt:lpstr>
      <vt:lpstr>Overdose</vt:lpstr>
      <vt:lpstr>Overdose &amp; Naloxone </vt:lpstr>
      <vt:lpstr>Useful resources &amp; Websites</vt:lpstr>
      <vt:lpstr>Recap: Topic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Queensland Needle Syringe Program</dc:title>
  <dc:creator>Microsoft Office User</dc:creator>
  <cp:lastModifiedBy>Microsoft Office User</cp:lastModifiedBy>
  <cp:revision>58</cp:revision>
  <dcterms:created xsi:type="dcterms:W3CDTF">2018-08-29T07:57:30Z</dcterms:created>
  <dcterms:modified xsi:type="dcterms:W3CDTF">2018-11-06T06:12:21Z</dcterms:modified>
</cp:coreProperties>
</file>